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 id="261" r:id="rId47"/>
    <p:sldId id="262" r:id="rId48"/>
    <p:sldId id="263" r:id="rId49"/>
    <p:sldId id="264" r:id="rId50"/>
    <p:sldId id="265" r:id="rId51"/>
    <p:sldId id="266" r:id="rId52"/>
    <p:sldId id="267" r:id="rId53"/>
    <p:sldId id="268" r:id="rId54"/>
    <p:sldId id="269" r:id="rId55"/>
    <p:sldId id="270" r:id="rId5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ntonio" charset="1" panose="02000503000000000000"/>
      <p:regular r:id="rId10"/>
    </p:embeddedFont>
    <p:embeddedFont>
      <p:font typeface="Antonio Bold" charset="1" panose="02000803000000000000"/>
      <p:regular r:id="rId11"/>
    </p:embeddedFont>
    <p:embeddedFont>
      <p:font typeface="Antonio Italics" charset="1" panose="02000503000000000000"/>
      <p:regular r:id="rId12"/>
    </p:embeddedFont>
    <p:embeddedFont>
      <p:font typeface="Antonio Bold Italics" charset="1" panose="02000803000000000000"/>
      <p:regular r:id="rId13"/>
    </p:embeddedFont>
    <p:embeddedFont>
      <p:font typeface="Antonio Light" charset="1" panose="02000303000000000000"/>
      <p:regular r:id="rId14"/>
    </p:embeddedFont>
    <p:embeddedFont>
      <p:font typeface="Antonio Light Italics" charset="1" panose="02000303000000000000"/>
      <p:regular r:id="rId15"/>
    </p:embeddedFont>
    <p:embeddedFont>
      <p:font typeface="Antonio Ultra-Bold" charset="1" panose="02000803000000000000"/>
      <p:regular r:id="rId16"/>
    </p:embeddedFont>
    <p:embeddedFont>
      <p:font typeface="Antonio Ultra-Bold Italics" charset="1" panose="02000803000000000000"/>
      <p:regular r:id="rId17"/>
    </p:embeddedFont>
    <p:embeddedFont>
      <p:font typeface="Open Sauce" charset="1" panose="00000500000000000000"/>
      <p:regular r:id="rId18"/>
    </p:embeddedFont>
    <p:embeddedFont>
      <p:font typeface="Open Sauce Bold" charset="1" panose="00000800000000000000"/>
      <p:regular r:id="rId19"/>
    </p:embeddedFont>
    <p:embeddedFont>
      <p:font typeface="Open Sauce Italics" charset="1" panose="00000500000000000000"/>
      <p:regular r:id="rId20"/>
    </p:embeddedFont>
    <p:embeddedFont>
      <p:font typeface="Open Sauce Bold Italics" charset="1" panose="00000800000000000000"/>
      <p:regular r:id="rId21"/>
    </p:embeddedFont>
    <p:embeddedFont>
      <p:font typeface="Open Sauce Light" charset="1" panose="00000400000000000000"/>
      <p:regular r:id="rId22"/>
    </p:embeddedFont>
    <p:embeddedFont>
      <p:font typeface="Open Sauce Light Italics" charset="1" panose="00000400000000000000"/>
      <p:regular r:id="rId23"/>
    </p:embeddedFont>
    <p:embeddedFont>
      <p:font typeface="Open Sauce Medium" charset="1" panose="00000600000000000000"/>
      <p:regular r:id="rId24"/>
    </p:embeddedFont>
    <p:embeddedFont>
      <p:font typeface="Open Sauce Medium Italics" charset="1" panose="00000600000000000000"/>
      <p:regular r:id="rId25"/>
    </p:embeddedFont>
    <p:embeddedFont>
      <p:font typeface="Open Sauce Semi-Bold" charset="1" panose="00000700000000000000"/>
      <p:regular r:id="rId26"/>
    </p:embeddedFont>
    <p:embeddedFont>
      <p:font typeface="Open Sauce Semi-Bold Italics" charset="1" panose="00000700000000000000"/>
      <p:regular r:id="rId27"/>
    </p:embeddedFont>
    <p:embeddedFont>
      <p:font typeface="Open Sauce Heavy" charset="1" panose="00000A00000000000000"/>
      <p:regular r:id="rId28"/>
    </p:embeddedFont>
    <p:embeddedFont>
      <p:font typeface="Open Sauce Heavy Italics" charset="1" panose="00000A00000000000000"/>
      <p:regular r:id="rId29"/>
    </p:embeddedFont>
    <p:embeddedFont>
      <p:font typeface="Open Sans" charset="1" panose="020B0606030504020204"/>
      <p:regular r:id="rId30"/>
    </p:embeddedFont>
    <p:embeddedFont>
      <p:font typeface="Open Sans Bold" charset="1" panose="020B0806030504020204"/>
      <p:regular r:id="rId31"/>
    </p:embeddedFont>
    <p:embeddedFont>
      <p:font typeface="Open Sans Italics" charset="1" panose="020B0606030504020204"/>
      <p:regular r:id="rId32"/>
    </p:embeddedFont>
    <p:embeddedFont>
      <p:font typeface="Open Sans Bold Italics" charset="1" panose="020B0806030504020204"/>
      <p:regular r:id="rId33"/>
    </p:embeddedFont>
    <p:embeddedFont>
      <p:font typeface="Open Sans Light" charset="1" panose="020B0306030504020204"/>
      <p:regular r:id="rId34"/>
    </p:embeddedFont>
    <p:embeddedFont>
      <p:font typeface="Open Sans Light Italics" charset="1" panose="020B0306030504020204"/>
      <p:regular r:id="rId35"/>
    </p:embeddedFont>
    <p:embeddedFont>
      <p:font typeface="Open Sans Ultra-Bold" charset="1" panose="00000000000000000000"/>
      <p:regular r:id="rId36"/>
    </p:embeddedFont>
    <p:embeddedFont>
      <p:font typeface="Open Sans Ultra-Bold Italics" charset="1" panose="00000000000000000000"/>
      <p:regular r:id="rId37"/>
    </p:embeddedFont>
    <p:embeddedFont>
      <p:font typeface="Rasputin" charset="1" panose="00000000000000000000"/>
      <p:regular r:id="rId38"/>
    </p:embeddedFont>
    <p:embeddedFont>
      <p:font typeface="Rasputin Bold" charset="1" panose="00000000000000000000"/>
      <p:regular r:id="rId39"/>
    </p:embeddedFont>
    <p:embeddedFont>
      <p:font typeface="Rasputin Light" charset="1" panose="00000000000000000000"/>
      <p:regular r:id="rId40"/>
    </p:embeddedFont>
    <p:embeddedFont>
      <p:font typeface="Rasputin Semi-Bold" charset="1" panose="00000000000000000000"/>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47" Target="slides/slide6.xml" Type="http://schemas.openxmlformats.org/officeDocument/2006/relationships/slide"/><Relationship Id="rId48" Target="slides/slide7.xml" Type="http://schemas.openxmlformats.org/officeDocument/2006/relationships/slide"/><Relationship Id="rId49" Target="slides/slide8.xml" Type="http://schemas.openxmlformats.org/officeDocument/2006/relationships/slide"/><Relationship Id="rId5" Target="tableStyles.xml" Type="http://schemas.openxmlformats.org/officeDocument/2006/relationships/tableStyles"/><Relationship Id="rId50" Target="slides/slide9.xml" Type="http://schemas.openxmlformats.org/officeDocument/2006/relationships/slide"/><Relationship Id="rId51" Target="slides/slide10.xml" Type="http://schemas.openxmlformats.org/officeDocument/2006/relationships/slide"/><Relationship Id="rId52" Target="slides/slide11.xml" Type="http://schemas.openxmlformats.org/officeDocument/2006/relationships/slide"/><Relationship Id="rId53" Target="slides/slide12.xml" Type="http://schemas.openxmlformats.org/officeDocument/2006/relationships/slide"/><Relationship Id="rId54" Target="slides/slide13.xml" Type="http://schemas.openxmlformats.org/officeDocument/2006/relationships/slide"/><Relationship Id="rId55" Target="slides/slide14.xml" Type="http://schemas.openxmlformats.org/officeDocument/2006/relationships/slide"/><Relationship Id="rId56" Target="slides/slide15.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VAF5hDunJJw.mp4>
</file>

<file path=ppt/media/image1.png>
</file>

<file path=ppt/media/image10.jpeg>
</file>

<file path=ppt/media/image11.png>
</file>

<file path=ppt/media/image12.png>
</file>

<file path=ppt/media/image13.png>
</file>

<file path=ppt/media/image14.svg>
</file>

<file path=ppt/media/image15.png>
</file>

<file path=ppt/media/image16.svg>
</file>

<file path=ppt/media/image2.png>
</file>

<file path=ppt/media/image3.png>
</file>

<file path=ppt/media/image4.png>
</file>

<file path=ppt/media/image5.png>
</file>

<file path=ppt/media/image6.png>
</file>

<file path=ppt/media/image7.png>
</file>

<file path=ppt/media/image8.jpe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8.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VAF5hDunJJw.mp4" Type="http://schemas.openxmlformats.org/officeDocument/2006/relationships/video"/><Relationship Id="rId4" Target="../media/VAF5hDunJJw.mp4" Type="http://schemas.microsoft.com/office/2007/relationships/media"/><Relationship Id="rId5" Target="../media/image10.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894725" y="1669090"/>
            <a:ext cx="12087562" cy="12087562"/>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grpSp>
        <p:nvGrpSpPr>
          <p:cNvPr name="Group 4" id="4"/>
          <p:cNvGrpSpPr/>
          <p:nvPr/>
        </p:nvGrpSpPr>
        <p:grpSpPr>
          <a:xfrm rot="-3270436">
            <a:off x="14367344" y="2894227"/>
            <a:ext cx="9919982" cy="5456096"/>
            <a:chOff x="0" y="0"/>
            <a:chExt cx="4060919" cy="2233549"/>
          </a:xfrm>
        </p:grpSpPr>
        <p:sp>
          <p:nvSpPr>
            <p:cNvPr name="Freeform 5" id="5"/>
            <p:cNvSpPr/>
            <p:nvPr/>
          </p:nvSpPr>
          <p:spPr>
            <a:xfrm flipH="false" flipV="false" rot="0">
              <a:off x="19050" y="19050"/>
              <a:ext cx="4022947" cy="2195449"/>
            </a:xfrm>
            <a:custGeom>
              <a:avLst/>
              <a:gdLst/>
              <a:ahLst/>
              <a:cxnLst/>
              <a:rect r="r" b="b" t="t" l="l"/>
              <a:pathLst>
                <a:path h="2195449" w="4022947">
                  <a:moveTo>
                    <a:pt x="2925031" y="2195449"/>
                  </a:moveTo>
                  <a:lnTo>
                    <a:pt x="1097788" y="2195449"/>
                  </a:lnTo>
                  <a:cubicBezTo>
                    <a:pt x="491490" y="2195449"/>
                    <a:pt x="0" y="1703959"/>
                    <a:pt x="0" y="1097661"/>
                  </a:cubicBezTo>
                  <a:cubicBezTo>
                    <a:pt x="0" y="491490"/>
                    <a:pt x="491490" y="0"/>
                    <a:pt x="1097788" y="0"/>
                  </a:cubicBezTo>
                  <a:lnTo>
                    <a:pt x="2925158" y="0"/>
                  </a:lnTo>
                  <a:cubicBezTo>
                    <a:pt x="3531457" y="0"/>
                    <a:pt x="4022947" y="491490"/>
                    <a:pt x="4022947" y="1097788"/>
                  </a:cubicBezTo>
                  <a:cubicBezTo>
                    <a:pt x="4022820" y="1703959"/>
                    <a:pt x="3531329" y="2195449"/>
                    <a:pt x="2925031" y="2195449"/>
                  </a:cubicBezTo>
                  <a:close/>
                </a:path>
              </a:pathLst>
            </a:custGeom>
            <a:solidFill>
              <a:srgbClr val="F1EEEE"/>
            </a:solidFill>
          </p:spPr>
        </p:sp>
        <p:sp>
          <p:nvSpPr>
            <p:cNvPr name="Freeform 6" id="6"/>
            <p:cNvSpPr/>
            <p:nvPr/>
          </p:nvSpPr>
          <p:spPr>
            <a:xfrm flipH="false" flipV="false" rot="0">
              <a:off x="0" y="0"/>
              <a:ext cx="4060920" cy="2233549"/>
            </a:xfrm>
            <a:custGeom>
              <a:avLst/>
              <a:gdLst/>
              <a:ahLst/>
              <a:cxnLst/>
              <a:rect r="r" b="b" t="t" l="l"/>
              <a:pathLst>
                <a:path h="2233549" w="4060920">
                  <a:moveTo>
                    <a:pt x="2944081" y="2233549"/>
                  </a:moveTo>
                  <a:lnTo>
                    <a:pt x="1116838" y="2233549"/>
                  </a:lnTo>
                  <a:cubicBezTo>
                    <a:pt x="501015" y="2233549"/>
                    <a:pt x="0" y="1732534"/>
                    <a:pt x="0" y="1116838"/>
                  </a:cubicBezTo>
                  <a:cubicBezTo>
                    <a:pt x="0" y="501015"/>
                    <a:pt x="501015" y="0"/>
                    <a:pt x="1116838" y="0"/>
                  </a:cubicBezTo>
                  <a:lnTo>
                    <a:pt x="2944208" y="0"/>
                  </a:lnTo>
                  <a:cubicBezTo>
                    <a:pt x="3559904" y="0"/>
                    <a:pt x="4060920" y="501015"/>
                    <a:pt x="4060920" y="1116838"/>
                  </a:cubicBezTo>
                  <a:cubicBezTo>
                    <a:pt x="4060920" y="1732534"/>
                    <a:pt x="3559904" y="2233549"/>
                    <a:pt x="2944081" y="2233549"/>
                  </a:cubicBezTo>
                  <a:close/>
                  <a:moveTo>
                    <a:pt x="1116838" y="38100"/>
                  </a:moveTo>
                  <a:cubicBezTo>
                    <a:pt x="521970" y="38100"/>
                    <a:pt x="38100" y="521970"/>
                    <a:pt x="38100" y="1116838"/>
                  </a:cubicBezTo>
                  <a:cubicBezTo>
                    <a:pt x="38100" y="1711579"/>
                    <a:pt x="521970" y="2195576"/>
                    <a:pt x="1116838" y="2195576"/>
                  </a:cubicBezTo>
                  <a:lnTo>
                    <a:pt x="2944208" y="2195576"/>
                  </a:lnTo>
                  <a:cubicBezTo>
                    <a:pt x="3538950" y="2195576"/>
                    <a:pt x="4022947" y="1711706"/>
                    <a:pt x="4022947" y="1116838"/>
                  </a:cubicBezTo>
                  <a:cubicBezTo>
                    <a:pt x="4022820" y="521970"/>
                    <a:pt x="3538949" y="38100"/>
                    <a:pt x="2944081" y="38100"/>
                  </a:cubicBezTo>
                  <a:lnTo>
                    <a:pt x="1116838" y="38100"/>
                  </a:lnTo>
                  <a:close/>
                </a:path>
              </a:pathLst>
            </a:custGeom>
            <a:solidFill>
              <a:srgbClr val="F1EEEE"/>
            </a:solidFill>
          </p:spPr>
        </p:sp>
      </p:grpSp>
      <p:sp>
        <p:nvSpPr>
          <p:cNvPr name="Freeform 7" id="7"/>
          <p:cNvSpPr/>
          <p:nvPr/>
        </p:nvSpPr>
        <p:spPr>
          <a:xfrm flipH="false" flipV="false" rot="0">
            <a:off x="0" y="0"/>
            <a:ext cx="2968419" cy="2968419"/>
          </a:xfrm>
          <a:custGeom>
            <a:avLst/>
            <a:gdLst/>
            <a:ahLst/>
            <a:cxnLst/>
            <a:rect r="r" b="b" t="t" l="l"/>
            <a:pathLst>
              <a:path h="2968419" w="2968419">
                <a:moveTo>
                  <a:pt x="0" y="0"/>
                </a:moveTo>
                <a:lnTo>
                  <a:pt x="2968419" y="0"/>
                </a:lnTo>
                <a:lnTo>
                  <a:pt x="2968419" y="2968419"/>
                </a:lnTo>
                <a:lnTo>
                  <a:pt x="0" y="2968419"/>
                </a:lnTo>
                <a:lnTo>
                  <a:pt x="0" y="0"/>
                </a:lnTo>
                <a:close/>
              </a:path>
            </a:pathLst>
          </a:custGeom>
          <a:blipFill>
            <a:blip r:embed="rId2"/>
            <a:stretch>
              <a:fillRect l="0" t="0" r="0" b="0"/>
            </a:stretch>
          </a:blipFill>
        </p:spPr>
      </p:sp>
      <p:sp>
        <p:nvSpPr>
          <p:cNvPr name="Freeform 8" id="8"/>
          <p:cNvSpPr/>
          <p:nvPr/>
        </p:nvSpPr>
        <p:spPr>
          <a:xfrm flipH="false" flipV="false" rot="0">
            <a:off x="15961246" y="0"/>
            <a:ext cx="2326754" cy="2433706"/>
          </a:xfrm>
          <a:custGeom>
            <a:avLst/>
            <a:gdLst/>
            <a:ahLst/>
            <a:cxnLst/>
            <a:rect r="r" b="b" t="t" l="l"/>
            <a:pathLst>
              <a:path h="2433706" w="2326754">
                <a:moveTo>
                  <a:pt x="0" y="0"/>
                </a:moveTo>
                <a:lnTo>
                  <a:pt x="2326754" y="0"/>
                </a:lnTo>
                <a:lnTo>
                  <a:pt x="2326754" y="2433706"/>
                </a:lnTo>
                <a:lnTo>
                  <a:pt x="0" y="2433706"/>
                </a:lnTo>
                <a:lnTo>
                  <a:pt x="0" y="0"/>
                </a:lnTo>
                <a:close/>
              </a:path>
            </a:pathLst>
          </a:custGeom>
          <a:blipFill>
            <a:blip r:embed="rId3"/>
            <a:stretch>
              <a:fillRect l="0" t="-2530" r="0" b="-2530"/>
            </a:stretch>
          </a:blipFill>
        </p:spPr>
      </p:sp>
      <p:sp>
        <p:nvSpPr>
          <p:cNvPr name="TextBox 9" id="9"/>
          <p:cNvSpPr txBox="true"/>
          <p:nvPr/>
        </p:nvSpPr>
        <p:spPr>
          <a:xfrm rot="0">
            <a:off x="2393275" y="3677785"/>
            <a:ext cx="13501450" cy="1553635"/>
          </a:xfrm>
          <a:prstGeom prst="rect">
            <a:avLst/>
          </a:prstGeom>
        </p:spPr>
        <p:txBody>
          <a:bodyPr anchor="t" rtlCol="false" tIns="0" lIns="0" bIns="0" rIns="0">
            <a:spAutoFit/>
          </a:bodyPr>
          <a:lstStyle/>
          <a:p>
            <a:pPr algn="ctr">
              <a:lnSpc>
                <a:spcPts val="6241"/>
              </a:lnSpc>
            </a:pPr>
            <a:r>
              <a:rPr lang="en-US" sz="4458">
                <a:solidFill>
                  <a:srgbClr val="000000"/>
                </a:solidFill>
                <a:latin typeface="Open Sauce Bold"/>
              </a:rPr>
              <a:t>Bureau d'Études Systèmes Embarqués et Temps Réels</a:t>
            </a:r>
          </a:p>
        </p:txBody>
      </p:sp>
      <p:sp>
        <p:nvSpPr>
          <p:cNvPr name="TextBox 10" id="10"/>
          <p:cNvSpPr txBox="true"/>
          <p:nvPr/>
        </p:nvSpPr>
        <p:spPr>
          <a:xfrm rot="0">
            <a:off x="4461231" y="460082"/>
            <a:ext cx="10007203" cy="1981581"/>
          </a:xfrm>
          <a:prstGeom prst="rect">
            <a:avLst/>
          </a:prstGeom>
        </p:spPr>
        <p:txBody>
          <a:bodyPr anchor="t" rtlCol="false" tIns="0" lIns="0" bIns="0" rIns="0">
            <a:spAutoFit/>
          </a:bodyPr>
          <a:lstStyle/>
          <a:p>
            <a:pPr algn="ctr">
              <a:lnSpc>
                <a:spcPts val="3192"/>
              </a:lnSpc>
            </a:pPr>
            <a:r>
              <a:rPr lang="en-US" sz="2100" spc="100">
                <a:solidFill>
                  <a:srgbClr val="000000"/>
                </a:solidFill>
                <a:latin typeface="Open Sauce"/>
              </a:rPr>
              <a:t>République Tunisienne</a:t>
            </a:r>
          </a:p>
          <a:p>
            <a:pPr algn="ctr">
              <a:lnSpc>
                <a:spcPts val="3192"/>
              </a:lnSpc>
            </a:pPr>
            <a:r>
              <a:rPr lang="en-US" sz="2100" spc="100">
                <a:solidFill>
                  <a:srgbClr val="000000"/>
                </a:solidFill>
                <a:latin typeface="Open Sauce"/>
              </a:rPr>
              <a:t>Ministère de l’Enseignement Supérieur et de la Recherche Scientifique</a:t>
            </a:r>
          </a:p>
          <a:p>
            <a:pPr algn="ctr">
              <a:lnSpc>
                <a:spcPts val="3192"/>
              </a:lnSpc>
            </a:pPr>
            <a:r>
              <a:rPr lang="en-US" sz="2100" spc="100">
                <a:solidFill>
                  <a:srgbClr val="000000"/>
                </a:solidFill>
                <a:latin typeface="Open Sauce"/>
              </a:rPr>
              <a:t>Université de Tunis El Manar</a:t>
            </a:r>
          </a:p>
          <a:p>
            <a:pPr algn="ctr">
              <a:lnSpc>
                <a:spcPts val="3192"/>
              </a:lnSpc>
            </a:pPr>
            <a:r>
              <a:rPr lang="en-US" sz="2100" spc="100">
                <a:solidFill>
                  <a:srgbClr val="000000"/>
                </a:solidFill>
                <a:latin typeface="Open Sauce"/>
              </a:rPr>
              <a:t>Ecole Nationale d’Ingénieurs de Tunis</a:t>
            </a:r>
          </a:p>
          <a:p>
            <a:pPr algn="ctr">
              <a:lnSpc>
                <a:spcPts val="3192"/>
              </a:lnSpc>
            </a:pPr>
            <a:r>
              <a:rPr lang="en-US" sz="2100" spc="100">
                <a:solidFill>
                  <a:srgbClr val="000000"/>
                </a:solidFill>
                <a:latin typeface="Open Sauce"/>
              </a:rPr>
              <a:t>Département Génie Electrique </a:t>
            </a:r>
          </a:p>
        </p:txBody>
      </p:sp>
      <p:sp>
        <p:nvSpPr>
          <p:cNvPr name="TextBox 11" id="11"/>
          <p:cNvSpPr txBox="true"/>
          <p:nvPr/>
        </p:nvSpPr>
        <p:spPr>
          <a:xfrm rot="0">
            <a:off x="2145525" y="6269645"/>
            <a:ext cx="3708083" cy="2129445"/>
          </a:xfrm>
          <a:prstGeom prst="rect">
            <a:avLst/>
          </a:prstGeom>
        </p:spPr>
        <p:txBody>
          <a:bodyPr anchor="t" rtlCol="false" tIns="0" lIns="0" bIns="0" rIns="0">
            <a:spAutoFit/>
          </a:bodyPr>
          <a:lstStyle/>
          <a:p>
            <a:pPr algn="ctr">
              <a:lnSpc>
                <a:spcPts val="5987"/>
              </a:lnSpc>
            </a:pPr>
            <a:r>
              <a:rPr lang="en-US" sz="3522">
                <a:solidFill>
                  <a:srgbClr val="000000"/>
                </a:solidFill>
                <a:latin typeface="Open Sauce Bold"/>
              </a:rPr>
              <a:t>Réalisé par:</a:t>
            </a:r>
          </a:p>
          <a:p>
            <a:pPr algn="ctr">
              <a:lnSpc>
                <a:spcPts val="5987"/>
              </a:lnSpc>
            </a:pPr>
            <a:r>
              <a:rPr lang="en-US" sz="3522">
                <a:solidFill>
                  <a:srgbClr val="000000"/>
                </a:solidFill>
                <a:latin typeface="Open Sauce"/>
              </a:rPr>
              <a:t>Nedin BOUZAIDA</a:t>
            </a:r>
          </a:p>
          <a:p>
            <a:pPr algn="ctr">
              <a:lnSpc>
                <a:spcPts val="4930"/>
              </a:lnSpc>
              <a:spcBef>
                <a:spcPct val="0"/>
              </a:spcBef>
            </a:pPr>
            <a:r>
              <a:rPr lang="en-US" sz="3522">
                <a:solidFill>
                  <a:srgbClr val="000000"/>
                </a:solidFill>
                <a:latin typeface="Open Sauce"/>
              </a:rPr>
              <a:t>Farah BOUSLEH</a:t>
            </a:r>
          </a:p>
        </p:txBody>
      </p:sp>
      <p:sp>
        <p:nvSpPr>
          <p:cNvPr name="TextBox 12" id="12"/>
          <p:cNvSpPr txBox="true"/>
          <p:nvPr/>
        </p:nvSpPr>
        <p:spPr>
          <a:xfrm rot="0">
            <a:off x="11706482" y="6269645"/>
            <a:ext cx="1651516" cy="1443226"/>
          </a:xfrm>
          <a:prstGeom prst="rect">
            <a:avLst/>
          </a:prstGeom>
        </p:spPr>
        <p:txBody>
          <a:bodyPr anchor="t" rtlCol="false" tIns="0" lIns="0" bIns="0" rIns="0">
            <a:spAutoFit/>
          </a:bodyPr>
          <a:lstStyle/>
          <a:p>
            <a:pPr algn="ctr">
              <a:lnSpc>
                <a:spcPts val="5987"/>
              </a:lnSpc>
            </a:pPr>
            <a:r>
              <a:rPr lang="en-US" sz="3522">
                <a:solidFill>
                  <a:srgbClr val="000000"/>
                </a:solidFill>
                <a:latin typeface="Open Sauce Bold"/>
              </a:rPr>
              <a:t>Classe</a:t>
            </a:r>
            <a:r>
              <a:rPr lang="en-US" sz="3522">
                <a:solidFill>
                  <a:srgbClr val="000000"/>
                </a:solidFill>
                <a:latin typeface="Open Sauce Bold"/>
              </a:rPr>
              <a:t>:</a:t>
            </a:r>
          </a:p>
          <a:p>
            <a:pPr algn="ctr">
              <a:lnSpc>
                <a:spcPts val="5987"/>
              </a:lnSpc>
              <a:spcBef>
                <a:spcPct val="0"/>
              </a:spcBef>
            </a:pPr>
            <a:r>
              <a:rPr lang="en-US" sz="3522">
                <a:solidFill>
                  <a:srgbClr val="000000"/>
                </a:solidFill>
                <a:latin typeface="Open Sauce"/>
              </a:rPr>
              <a:t>3AGE1</a:t>
            </a:r>
          </a:p>
        </p:txBody>
      </p:sp>
      <p:sp>
        <p:nvSpPr>
          <p:cNvPr name="TextBox 13" id="13"/>
          <p:cNvSpPr txBox="true"/>
          <p:nvPr/>
        </p:nvSpPr>
        <p:spPr>
          <a:xfrm rot="0">
            <a:off x="6902351" y="9210675"/>
            <a:ext cx="4483298" cy="365760"/>
          </a:xfrm>
          <a:prstGeom prst="rect">
            <a:avLst/>
          </a:prstGeom>
        </p:spPr>
        <p:txBody>
          <a:bodyPr anchor="t" rtlCol="false" tIns="0" lIns="0" bIns="0" rIns="0">
            <a:spAutoFit/>
          </a:bodyPr>
          <a:lstStyle/>
          <a:p>
            <a:pPr algn="ctr">
              <a:lnSpc>
                <a:spcPts val="2940"/>
              </a:lnSpc>
              <a:spcBef>
                <a:spcPct val="0"/>
              </a:spcBef>
            </a:pPr>
            <a:r>
              <a:rPr lang="en-US" sz="2100" spc="100">
                <a:solidFill>
                  <a:srgbClr val="000000"/>
                </a:solidFill>
                <a:latin typeface="Open Sauce"/>
              </a:rPr>
              <a:t>Année universitaire: 2023/2024</a:t>
            </a:r>
          </a:p>
        </p:txBody>
      </p:sp>
    </p:spTree>
  </p:cSld>
  <p:clrMapOvr>
    <a:masterClrMapping/>
  </p:clrMapOvr>
</p:sld>
</file>

<file path=ppt/slides/slide1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341220" y="-10063977"/>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TextBox 5" id="5"/>
          <p:cNvSpPr txBox="true"/>
          <p:nvPr/>
        </p:nvSpPr>
        <p:spPr>
          <a:xfrm rot="0">
            <a:off x="5132934" y="-419100"/>
            <a:ext cx="8022131" cy="2905125"/>
          </a:xfrm>
          <a:prstGeom prst="rect">
            <a:avLst/>
          </a:prstGeom>
        </p:spPr>
        <p:txBody>
          <a:bodyPr anchor="t" rtlCol="false" tIns="0" lIns="0" bIns="0" rIns="0">
            <a:spAutoFit/>
          </a:bodyPr>
          <a:lstStyle/>
          <a:p>
            <a:pPr algn="ctr">
              <a:lnSpc>
                <a:spcPts val="7679"/>
              </a:lnSpc>
            </a:pPr>
          </a:p>
          <a:p>
            <a:pPr algn="ctr" marL="0" indent="0" lvl="0">
              <a:lnSpc>
                <a:spcPts val="7679"/>
              </a:lnSpc>
            </a:pPr>
            <a:r>
              <a:rPr lang="en-US" sz="6399" spc="307">
                <a:solidFill>
                  <a:srgbClr val="FFFFFF"/>
                </a:solidFill>
                <a:latin typeface="Antonio Bold"/>
              </a:rPr>
              <a:t>Programme principal (main)</a:t>
            </a:r>
          </a:p>
        </p:txBody>
      </p:sp>
      <p:sp>
        <p:nvSpPr>
          <p:cNvPr name="TextBox 6" id="6"/>
          <p:cNvSpPr txBox="true"/>
          <p:nvPr/>
        </p:nvSpPr>
        <p:spPr>
          <a:xfrm rot="0">
            <a:off x="1210737" y="3306724"/>
            <a:ext cx="15866526" cy="5090414"/>
          </a:xfrm>
          <a:prstGeom prst="rect">
            <a:avLst/>
          </a:prstGeom>
        </p:spPr>
        <p:txBody>
          <a:bodyPr anchor="t" rtlCol="false" tIns="0" lIns="0" bIns="0" rIns="0">
            <a:spAutoFit/>
          </a:bodyPr>
          <a:lstStyle/>
          <a:p>
            <a:pPr algn="ctr">
              <a:lnSpc>
                <a:spcPts val="3510"/>
              </a:lnSpc>
            </a:pPr>
          </a:p>
          <a:p>
            <a:pPr algn="ctr">
              <a:lnSpc>
                <a:spcPts val="4675"/>
              </a:lnSpc>
            </a:pPr>
            <a:r>
              <a:rPr lang="en-US" sz="2799" spc="134">
                <a:solidFill>
                  <a:srgbClr val="000000"/>
                </a:solidFill>
                <a:latin typeface="Open Sauce"/>
              </a:rPr>
              <a:t>La fonction main coordonne le projet en initialisant les threads ADC et PWM pour des opérations asynchrones en temps réel. Elle gère la base de données SQLite, ouvrant la connexion vers ma_base_de_donnees.db et créant la table adc_data si nécessaire. Les valeurs ADC sont insérées dans la table via save_to_database. En cas d'erreur, un message s'affiche, assurant une gestion robuste des données persistantes. Ainsi, la fonction main garantit une synchronisation entre threads et une intégration réussie de la base de données, adaptée à un environnement temps réel.</a:t>
            </a:r>
          </a:p>
        </p:txBody>
      </p:sp>
      <p:sp>
        <p:nvSpPr>
          <p:cNvPr name="AutoShape 7" id="7"/>
          <p:cNvSpPr/>
          <p:nvPr/>
        </p:nvSpPr>
        <p:spPr>
          <a:xfrm>
            <a:off x="16980091" y="9584531"/>
            <a:ext cx="973796" cy="10012"/>
          </a:xfrm>
          <a:prstGeom prst="line">
            <a:avLst/>
          </a:prstGeom>
          <a:ln cap="rnd" w="676275">
            <a:solidFill>
              <a:srgbClr val="68D6A3"/>
            </a:solidFill>
            <a:prstDash val="solid"/>
            <a:headEnd type="none" len="sm" w="sm"/>
            <a:tailEnd type="none" len="sm" w="sm"/>
          </a:ln>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487135" y="-10501722"/>
            <a:ext cx="13313729" cy="13070538"/>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AutoShape 5" id="5"/>
          <p:cNvSpPr/>
          <p:nvPr/>
        </p:nvSpPr>
        <p:spPr>
          <a:xfrm>
            <a:off x="16980091" y="9584531"/>
            <a:ext cx="973796" cy="10012"/>
          </a:xfrm>
          <a:prstGeom prst="line">
            <a:avLst/>
          </a:prstGeom>
          <a:ln cap="rnd" w="676275">
            <a:solidFill>
              <a:srgbClr val="68D6A3"/>
            </a:solidFill>
            <a:prstDash val="solid"/>
            <a:headEnd type="none" len="sm" w="sm"/>
            <a:tailEnd type="none" len="sm" w="sm"/>
          </a:ln>
        </p:spPr>
      </p:sp>
      <p:sp>
        <p:nvSpPr>
          <p:cNvPr name="Freeform 6" id="6"/>
          <p:cNvSpPr/>
          <p:nvPr/>
        </p:nvSpPr>
        <p:spPr>
          <a:xfrm flipH="false" flipV="false" rot="0">
            <a:off x="2973518" y="2714731"/>
            <a:ext cx="13114212" cy="7222985"/>
          </a:xfrm>
          <a:custGeom>
            <a:avLst/>
            <a:gdLst/>
            <a:ahLst/>
            <a:cxnLst/>
            <a:rect r="r" b="b" t="t" l="l"/>
            <a:pathLst>
              <a:path h="7222985" w="13114212">
                <a:moveTo>
                  <a:pt x="0" y="0"/>
                </a:moveTo>
                <a:lnTo>
                  <a:pt x="13114212" y="0"/>
                </a:lnTo>
                <a:lnTo>
                  <a:pt x="13114212" y="7222985"/>
                </a:lnTo>
                <a:lnTo>
                  <a:pt x="0" y="7222985"/>
                </a:lnTo>
                <a:lnTo>
                  <a:pt x="0" y="0"/>
                </a:lnTo>
                <a:close/>
              </a:path>
            </a:pathLst>
          </a:custGeom>
          <a:blipFill>
            <a:blip r:embed="rId2"/>
            <a:stretch>
              <a:fillRect l="0" t="0" r="0" b="0"/>
            </a:stretch>
          </a:blipFill>
        </p:spPr>
      </p:sp>
      <p:sp>
        <p:nvSpPr>
          <p:cNvPr name="TextBox 7" id="7"/>
          <p:cNvSpPr txBox="true"/>
          <p:nvPr/>
        </p:nvSpPr>
        <p:spPr>
          <a:xfrm rot="0">
            <a:off x="5388285" y="509587"/>
            <a:ext cx="7511429" cy="1047750"/>
          </a:xfrm>
          <a:prstGeom prst="rect">
            <a:avLst/>
          </a:prstGeom>
        </p:spPr>
        <p:txBody>
          <a:bodyPr anchor="t" rtlCol="false" tIns="0" lIns="0" bIns="0" rIns="0">
            <a:spAutoFit/>
          </a:bodyPr>
          <a:lstStyle/>
          <a:p>
            <a:pPr algn="ctr" marL="0" indent="0" lvl="0">
              <a:lnSpc>
                <a:spcPts val="8399"/>
              </a:lnSpc>
            </a:pPr>
            <a:r>
              <a:rPr lang="en-US" sz="6999" spc="335">
                <a:solidFill>
                  <a:srgbClr val="FFFFFF"/>
                </a:solidFill>
                <a:latin typeface="Antonio Bold"/>
              </a:rPr>
              <a:t>Test et Réalisation</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925444" y="-1513365"/>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AutoShape 5" id="5"/>
          <p:cNvSpPr/>
          <p:nvPr/>
        </p:nvSpPr>
        <p:spPr>
          <a:xfrm>
            <a:off x="16980091" y="9584531"/>
            <a:ext cx="973796" cy="10012"/>
          </a:xfrm>
          <a:prstGeom prst="line">
            <a:avLst/>
          </a:prstGeom>
          <a:ln cap="rnd" w="676275">
            <a:solidFill>
              <a:srgbClr val="68D6A3"/>
            </a:solidFill>
            <a:prstDash val="solid"/>
            <a:headEnd type="none" len="sm" w="sm"/>
            <a:tailEnd type="none" len="sm" w="sm"/>
          </a:ln>
        </p:spPr>
      </p:sp>
      <p:pic>
        <p:nvPicPr>
          <p:cNvPr name="Picture 6" id="6">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0" r="0" b="0"/>
          <a:stretch>
            <a:fillRect/>
          </a:stretch>
        </p:blipFill>
        <p:spPr>
          <a:xfrm flipH="false" flipV="false" rot="0">
            <a:off x="5617723" y="0"/>
            <a:ext cx="5652719" cy="10049279"/>
          </a:xfrm>
          <a:prstGeom prst="rect">
            <a:avLst/>
          </a:prstGeom>
        </p:spPr>
      </p:pic>
      <p:sp>
        <p:nvSpPr>
          <p:cNvPr name="TextBox 7" id="7"/>
          <p:cNvSpPr txBox="true"/>
          <p:nvPr/>
        </p:nvSpPr>
        <p:spPr>
          <a:xfrm rot="0">
            <a:off x="183988" y="3385631"/>
            <a:ext cx="4471535" cy="2105025"/>
          </a:xfrm>
          <a:prstGeom prst="rect">
            <a:avLst/>
          </a:prstGeom>
        </p:spPr>
        <p:txBody>
          <a:bodyPr anchor="t" rtlCol="false" tIns="0" lIns="0" bIns="0" rIns="0">
            <a:spAutoFit/>
          </a:bodyPr>
          <a:lstStyle/>
          <a:p>
            <a:pPr algn="ctr" marL="0" indent="0" lvl="0">
              <a:lnSpc>
                <a:spcPts val="8399"/>
              </a:lnSpc>
            </a:pPr>
            <a:r>
              <a:rPr lang="en-US" sz="6999" spc="335">
                <a:solidFill>
                  <a:srgbClr val="FFFFFF"/>
                </a:solidFill>
                <a:latin typeface="Antonio Bold"/>
              </a:rPr>
              <a:t>Test et Réalisation</a:t>
            </a:r>
          </a:p>
        </p:txBody>
      </p:sp>
      <p:sp>
        <p:nvSpPr>
          <p:cNvPr name="Freeform 8" id="8"/>
          <p:cNvSpPr/>
          <p:nvPr/>
        </p:nvSpPr>
        <p:spPr>
          <a:xfrm flipH="false" flipV="false" rot="0">
            <a:off x="11756826" y="-158776"/>
            <a:ext cx="5055289" cy="9184313"/>
          </a:xfrm>
          <a:custGeom>
            <a:avLst/>
            <a:gdLst/>
            <a:ahLst/>
            <a:cxnLst/>
            <a:rect r="r" b="b" t="t" l="l"/>
            <a:pathLst>
              <a:path h="9184313" w="5055289">
                <a:moveTo>
                  <a:pt x="0" y="0"/>
                </a:moveTo>
                <a:lnTo>
                  <a:pt x="5055288" y="0"/>
                </a:lnTo>
                <a:lnTo>
                  <a:pt x="5055288" y="9184313"/>
                </a:lnTo>
                <a:lnTo>
                  <a:pt x="0" y="9184313"/>
                </a:lnTo>
                <a:lnTo>
                  <a:pt x="0" y="0"/>
                </a:lnTo>
                <a:close/>
              </a:path>
            </a:pathLst>
          </a:custGeom>
          <a:blipFill>
            <a:blip r:embed="rId5"/>
            <a:stretch>
              <a:fillRect l="-10627" t="0" r="-131608" b="0"/>
            </a:stretch>
          </a:blipFill>
        </p:spPr>
      </p:sp>
    </p:spTree>
  </p:cSld>
  <p:clrMapOvr>
    <a:masterClrMapping/>
  </p:clrMapOvr>
  <p:timing>
    <p:tnLst>
      <p:par>
        <p:cTn dur="indefinite" restart="never" nodeType="tmRoot">
          <p:childTnLst>
            <p:video>
              <p:cMediaNode vol="100000">
                <p:cTn fill="hold" display="false">
                  <p:stCondLst>
                    <p:cond delay="indefinite"/>
                  </p:stCondLst>
                </p:cTn>
                <p:tgtEl>
                  <p:spTgt spid="6"/>
                </p:tgtEl>
              </p:cMediaNode>
            </p:video>
          </p:childTnLst>
        </p:cTn>
      </p:par>
    </p:tnLst>
  </p:timing>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487135" y="-9285764"/>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AutoShape 5" id="5"/>
          <p:cNvSpPr/>
          <p:nvPr/>
        </p:nvSpPr>
        <p:spPr>
          <a:xfrm>
            <a:off x="16980091" y="9584531"/>
            <a:ext cx="973796" cy="10012"/>
          </a:xfrm>
          <a:prstGeom prst="line">
            <a:avLst/>
          </a:prstGeom>
          <a:ln cap="rnd" w="676275">
            <a:solidFill>
              <a:srgbClr val="68D6A3"/>
            </a:solidFill>
            <a:prstDash val="solid"/>
            <a:headEnd type="none" len="sm" w="sm"/>
            <a:tailEnd type="none" len="sm" w="sm"/>
          </a:ln>
        </p:spPr>
      </p:sp>
      <p:sp>
        <p:nvSpPr>
          <p:cNvPr name="Freeform 6" id="6"/>
          <p:cNvSpPr/>
          <p:nvPr/>
        </p:nvSpPr>
        <p:spPr>
          <a:xfrm flipH="false" flipV="false" rot="0">
            <a:off x="9099154" y="4390916"/>
            <a:ext cx="7138357" cy="5353767"/>
          </a:xfrm>
          <a:custGeom>
            <a:avLst/>
            <a:gdLst/>
            <a:ahLst/>
            <a:cxnLst/>
            <a:rect r="r" b="b" t="t" l="l"/>
            <a:pathLst>
              <a:path h="5353767" w="7138357">
                <a:moveTo>
                  <a:pt x="0" y="0"/>
                </a:moveTo>
                <a:lnTo>
                  <a:pt x="7138357" y="0"/>
                </a:lnTo>
                <a:lnTo>
                  <a:pt x="7138357" y="5353767"/>
                </a:lnTo>
                <a:lnTo>
                  <a:pt x="0" y="5353767"/>
                </a:lnTo>
                <a:lnTo>
                  <a:pt x="0" y="0"/>
                </a:lnTo>
                <a:close/>
              </a:path>
            </a:pathLst>
          </a:custGeom>
          <a:blipFill>
            <a:blip r:embed="rId2"/>
            <a:stretch>
              <a:fillRect l="0" t="0" r="0" b="0"/>
            </a:stretch>
          </a:blipFill>
        </p:spPr>
      </p:sp>
      <p:sp>
        <p:nvSpPr>
          <p:cNvPr name="Freeform 7" id="7"/>
          <p:cNvSpPr/>
          <p:nvPr/>
        </p:nvSpPr>
        <p:spPr>
          <a:xfrm flipH="false" flipV="false" rot="0">
            <a:off x="1206130" y="4379242"/>
            <a:ext cx="7153921" cy="5365441"/>
          </a:xfrm>
          <a:custGeom>
            <a:avLst/>
            <a:gdLst/>
            <a:ahLst/>
            <a:cxnLst/>
            <a:rect r="r" b="b" t="t" l="l"/>
            <a:pathLst>
              <a:path h="5365441" w="7153921">
                <a:moveTo>
                  <a:pt x="0" y="0"/>
                </a:moveTo>
                <a:lnTo>
                  <a:pt x="7153921" y="0"/>
                </a:lnTo>
                <a:lnTo>
                  <a:pt x="7153921" y="5365441"/>
                </a:lnTo>
                <a:lnTo>
                  <a:pt x="0" y="5365441"/>
                </a:lnTo>
                <a:lnTo>
                  <a:pt x="0" y="0"/>
                </a:lnTo>
                <a:close/>
              </a:path>
            </a:pathLst>
          </a:custGeom>
          <a:blipFill>
            <a:blip r:embed="rId3"/>
            <a:stretch>
              <a:fillRect l="0" t="0" r="0" b="0"/>
            </a:stretch>
          </a:blipFill>
        </p:spPr>
      </p:sp>
      <p:sp>
        <p:nvSpPr>
          <p:cNvPr name="TextBox 8" id="8"/>
          <p:cNvSpPr txBox="true"/>
          <p:nvPr/>
        </p:nvSpPr>
        <p:spPr>
          <a:xfrm rot="0">
            <a:off x="4451998" y="300410"/>
            <a:ext cx="9384003" cy="2105025"/>
          </a:xfrm>
          <a:prstGeom prst="rect">
            <a:avLst/>
          </a:prstGeom>
        </p:spPr>
        <p:txBody>
          <a:bodyPr anchor="t" rtlCol="false" tIns="0" lIns="0" bIns="0" rIns="0">
            <a:spAutoFit/>
          </a:bodyPr>
          <a:lstStyle/>
          <a:p>
            <a:pPr algn="ctr" marL="0" indent="0" lvl="0">
              <a:lnSpc>
                <a:spcPts val="8399"/>
              </a:lnSpc>
            </a:pPr>
            <a:r>
              <a:rPr lang="en-US" sz="6999" spc="335">
                <a:solidFill>
                  <a:srgbClr val="FFFFFF"/>
                </a:solidFill>
                <a:latin typeface="Antonio Bold"/>
              </a:rPr>
              <a:t>Observation du Signal PWM sur l'Oscilloscope</a:t>
            </a:r>
          </a:p>
        </p:txBody>
      </p:sp>
    </p:spTree>
  </p:cSld>
  <p:clrMapOvr>
    <a:masterClrMapping/>
  </p:clrMapOvr>
</p:sld>
</file>

<file path=ppt/slides/slide1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479928" y="-1028889"/>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a:off x="16980091" y="9584531"/>
            <a:ext cx="973796" cy="10012"/>
          </a:xfrm>
          <a:prstGeom prst="line">
            <a:avLst/>
          </a:prstGeom>
          <a:ln cap="rnd" w="676275">
            <a:solidFill>
              <a:srgbClr val="68D6A3"/>
            </a:solidFill>
            <a:prstDash val="solid"/>
            <a:headEnd type="none" len="sm" w="sm"/>
            <a:tailEnd type="none" len="sm" w="sm"/>
          </a:ln>
        </p:spPr>
      </p:sp>
      <p:sp>
        <p:nvSpPr>
          <p:cNvPr name="TextBox 5" id="5"/>
          <p:cNvSpPr txBox="true"/>
          <p:nvPr/>
        </p:nvSpPr>
        <p:spPr>
          <a:xfrm rot="0">
            <a:off x="1176662" y="4095750"/>
            <a:ext cx="4261485" cy="2105025"/>
          </a:xfrm>
          <a:prstGeom prst="rect">
            <a:avLst/>
          </a:prstGeom>
        </p:spPr>
        <p:txBody>
          <a:bodyPr anchor="t" rtlCol="false" tIns="0" lIns="0" bIns="0" rIns="0">
            <a:spAutoFit/>
          </a:bodyPr>
          <a:lstStyle/>
          <a:p>
            <a:pPr algn="ctr">
              <a:lnSpc>
                <a:spcPts val="8399"/>
              </a:lnSpc>
            </a:pPr>
            <a:r>
              <a:rPr lang="en-US" sz="6999" spc="335">
                <a:solidFill>
                  <a:srgbClr val="000000"/>
                </a:solidFill>
                <a:latin typeface="Antonio Bold"/>
              </a:rPr>
              <a:t>Conclusion</a:t>
            </a:r>
          </a:p>
          <a:p>
            <a:pPr algn="ctr">
              <a:lnSpc>
                <a:spcPts val="8399"/>
              </a:lnSpc>
              <a:spcBef>
                <a:spcPct val="0"/>
              </a:spcBef>
            </a:pPr>
          </a:p>
        </p:txBody>
      </p:sp>
      <p:sp>
        <p:nvSpPr>
          <p:cNvPr name="TextBox 6" id="6"/>
          <p:cNvSpPr txBox="true"/>
          <p:nvPr/>
        </p:nvSpPr>
        <p:spPr>
          <a:xfrm rot="0">
            <a:off x="7520972" y="1500187"/>
            <a:ext cx="9071043" cy="7296150"/>
          </a:xfrm>
          <a:prstGeom prst="rect">
            <a:avLst/>
          </a:prstGeom>
        </p:spPr>
        <p:txBody>
          <a:bodyPr anchor="t" rtlCol="false" tIns="0" lIns="0" bIns="0" rIns="0">
            <a:spAutoFit/>
          </a:bodyPr>
          <a:lstStyle/>
          <a:p>
            <a:pPr algn="ctr">
              <a:lnSpc>
                <a:spcPts val="4440"/>
              </a:lnSpc>
              <a:spcBef>
                <a:spcPct val="0"/>
              </a:spcBef>
            </a:pPr>
            <a:r>
              <a:rPr lang="en-US" sz="3700" spc="177">
                <a:solidFill>
                  <a:srgbClr val="000000"/>
                </a:solidFill>
                <a:latin typeface="Antonio"/>
              </a:rPr>
              <a:t>Les systèmes temps réels jouent un rôle essentiel dans divers secteurs industriels, garantissant des niveaux optimaux de performance, de sécurité et de fiabilité. Leur fonctionnement repose sur des principes fondamentaux tels que le déterminisme, la priorisation, l'ordonnancement et la gestion des ressources. Malgré les défis auxquels ils font face, les récents progrès technologiques renforcent la capacité des systèmes temps réels à répondre de manière efficace aux exigences de plus en plus complexes de notre société interconnectée.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3142669" y="2175105"/>
            <a:ext cx="12002662" cy="5470525"/>
          </a:xfrm>
          <a:prstGeom prst="rect">
            <a:avLst/>
          </a:prstGeom>
        </p:spPr>
        <p:txBody>
          <a:bodyPr anchor="t" rtlCol="false" tIns="0" lIns="0" bIns="0" rIns="0">
            <a:spAutoFit/>
          </a:bodyPr>
          <a:lstStyle/>
          <a:p>
            <a:pPr algn="ctr">
              <a:lnSpc>
                <a:spcPts val="14299"/>
              </a:lnSpc>
            </a:pPr>
            <a:r>
              <a:rPr lang="en-US" sz="12999">
                <a:solidFill>
                  <a:srgbClr val="000000"/>
                </a:solidFill>
                <a:latin typeface="Rasputin Light"/>
              </a:rPr>
              <a:t>Merci de votre attention !</a:t>
            </a:r>
          </a:p>
        </p:txBody>
      </p:sp>
      <p:sp>
        <p:nvSpPr>
          <p:cNvPr name="Freeform 3" id="3"/>
          <p:cNvSpPr/>
          <p:nvPr/>
        </p:nvSpPr>
        <p:spPr>
          <a:xfrm flipH="false" flipV="false" rot="0">
            <a:off x="12173790" y="3598323"/>
            <a:ext cx="8857785" cy="8525618"/>
          </a:xfrm>
          <a:custGeom>
            <a:avLst/>
            <a:gdLst/>
            <a:ahLst/>
            <a:cxnLst/>
            <a:rect r="r" b="b" t="t" l="l"/>
            <a:pathLst>
              <a:path h="8525618" w="8857785">
                <a:moveTo>
                  <a:pt x="0" y="0"/>
                </a:moveTo>
                <a:lnTo>
                  <a:pt x="8857786" y="0"/>
                </a:lnTo>
                <a:lnTo>
                  <a:pt x="8857786" y="8525618"/>
                </a:lnTo>
                <a:lnTo>
                  <a:pt x="0" y="8525618"/>
                </a:lnTo>
                <a:lnTo>
                  <a:pt x="0" y="0"/>
                </a:lnTo>
                <a:close/>
              </a:path>
            </a:pathLst>
          </a:custGeom>
          <a:blipFill>
            <a:blip r:embed="rId2">
              <a:alphaModFix amt="21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4726396">
            <a:off x="1565829" y="-4045273"/>
            <a:ext cx="5318268" cy="8429531"/>
          </a:xfrm>
          <a:custGeom>
            <a:avLst/>
            <a:gdLst/>
            <a:ahLst/>
            <a:cxnLst/>
            <a:rect r="r" b="b" t="t" l="l"/>
            <a:pathLst>
              <a:path h="8429531" w="5318268">
                <a:moveTo>
                  <a:pt x="0" y="0"/>
                </a:moveTo>
                <a:lnTo>
                  <a:pt x="5318268" y="0"/>
                </a:lnTo>
                <a:lnTo>
                  <a:pt x="5318268" y="8429531"/>
                </a:lnTo>
                <a:lnTo>
                  <a:pt x="0" y="8429531"/>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5045464">
            <a:off x="10463264" y="6473304"/>
            <a:ext cx="5489002" cy="8700148"/>
          </a:xfrm>
          <a:custGeom>
            <a:avLst/>
            <a:gdLst/>
            <a:ahLst/>
            <a:cxnLst/>
            <a:rect r="r" b="b" t="t" l="l"/>
            <a:pathLst>
              <a:path h="8700148" w="5489002">
                <a:moveTo>
                  <a:pt x="0" y="0"/>
                </a:moveTo>
                <a:lnTo>
                  <a:pt x="5489003" y="0"/>
                </a:lnTo>
                <a:lnTo>
                  <a:pt x="5489003" y="8700148"/>
                </a:lnTo>
                <a:lnTo>
                  <a:pt x="0" y="870014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6" id="6"/>
          <p:cNvGrpSpPr/>
          <p:nvPr/>
        </p:nvGrpSpPr>
        <p:grpSpPr>
          <a:xfrm rot="0">
            <a:off x="11005540" y="5829111"/>
            <a:ext cx="13313729" cy="13313729"/>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487135" y="-9285764"/>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TextBox 5" id="5"/>
          <p:cNvSpPr txBox="true"/>
          <p:nvPr/>
        </p:nvSpPr>
        <p:spPr>
          <a:xfrm rot="0">
            <a:off x="5388285" y="1266792"/>
            <a:ext cx="7511429" cy="1047750"/>
          </a:xfrm>
          <a:prstGeom prst="rect">
            <a:avLst/>
          </a:prstGeom>
        </p:spPr>
        <p:txBody>
          <a:bodyPr anchor="t" rtlCol="false" tIns="0" lIns="0" bIns="0" rIns="0">
            <a:spAutoFit/>
          </a:bodyPr>
          <a:lstStyle/>
          <a:p>
            <a:pPr algn="ctr" marL="0" indent="0" lvl="0">
              <a:lnSpc>
                <a:spcPts val="8399"/>
              </a:lnSpc>
            </a:pPr>
            <a:r>
              <a:rPr lang="en-US" sz="6999" spc="335">
                <a:solidFill>
                  <a:srgbClr val="FFFFFF"/>
                </a:solidFill>
                <a:latin typeface="Antonio Bold"/>
              </a:rPr>
              <a:t>Introduction</a:t>
            </a:r>
          </a:p>
        </p:txBody>
      </p:sp>
      <p:sp>
        <p:nvSpPr>
          <p:cNvPr name="TextBox 6" id="6"/>
          <p:cNvSpPr txBox="true"/>
          <p:nvPr/>
        </p:nvSpPr>
        <p:spPr>
          <a:xfrm rot="0">
            <a:off x="1757918" y="5283693"/>
            <a:ext cx="14772165" cy="3049778"/>
          </a:xfrm>
          <a:prstGeom prst="rect">
            <a:avLst/>
          </a:prstGeom>
        </p:spPr>
        <p:txBody>
          <a:bodyPr anchor="t" rtlCol="false" tIns="0" lIns="0" bIns="0" rIns="0">
            <a:spAutoFit/>
          </a:bodyPr>
          <a:lstStyle/>
          <a:p>
            <a:pPr algn="ctr">
              <a:lnSpc>
                <a:spcPts val="3250"/>
              </a:lnSpc>
            </a:pPr>
          </a:p>
          <a:p>
            <a:pPr algn="ctr">
              <a:lnSpc>
                <a:spcPts val="4342"/>
              </a:lnSpc>
            </a:pPr>
            <a:r>
              <a:rPr lang="en-US" sz="2600" spc="124">
                <a:solidFill>
                  <a:srgbClr val="000000"/>
                </a:solidFill>
                <a:latin typeface="Open Sauce"/>
              </a:rPr>
              <a:t>Les secteurs industriels dépendent fortement des systèmes temps réels, qui garantissent des niveaux optimaux de performance, de sécurité et de fiabilité. Ces systèmes reposent sur des principes fondamentaux tels que le déterminisme, la priorisation des tâches, l'ordonnancement et une gestion efficace des ressources disponibles.</a:t>
            </a:r>
          </a:p>
        </p:txBody>
      </p:sp>
      <p:sp>
        <p:nvSpPr>
          <p:cNvPr name="AutoShape 7" id="7"/>
          <p:cNvSpPr/>
          <p:nvPr/>
        </p:nvSpPr>
        <p:spPr>
          <a:xfrm>
            <a:off x="16980091" y="9584531"/>
            <a:ext cx="973796" cy="10012"/>
          </a:xfrm>
          <a:prstGeom prst="line">
            <a:avLst/>
          </a:prstGeom>
          <a:ln cap="rnd" w="676275">
            <a:solidFill>
              <a:srgbClr val="68D6A3"/>
            </a:solidFill>
            <a:prstDash val="solid"/>
            <a:headEnd type="none" len="sm" w="sm"/>
            <a:tailEnd type="none" len="sm" w="sm"/>
          </a:ln>
        </p:spPr>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2487135" y="-9285764"/>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AutoShape 5" id="5"/>
          <p:cNvSpPr/>
          <p:nvPr/>
        </p:nvSpPr>
        <p:spPr>
          <a:xfrm flipV="true">
            <a:off x="5925297" y="5281268"/>
            <a:ext cx="0" cy="2673722"/>
          </a:xfrm>
          <a:prstGeom prst="line">
            <a:avLst/>
          </a:prstGeom>
          <a:ln cap="flat" w="9525">
            <a:solidFill>
              <a:srgbClr val="000000"/>
            </a:solidFill>
            <a:prstDash val="solid"/>
            <a:headEnd type="none" len="sm" w="sm"/>
            <a:tailEnd type="none" len="sm" w="sm"/>
          </a:ln>
        </p:spPr>
      </p:sp>
      <p:sp>
        <p:nvSpPr>
          <p:cNvPr name="AutoShape 6" id="6"/>
          <p:cNvSpPr/>
          <p:nvPr/>
        </p:nvSpPr>
        <p:spPr>
          <a:xfrm flipV="true">
            <a:off x="11664464" y="5281268"/>
            <a:ext cx="0" cy="2673722"/>
          </a:xfrm>
          <a:prstGeom prst="line">
            <a:avLst/>
          </a:prstGeom>
          <a:ln cap="flat" w="9525">
            <a:solidFill>
              <a:srgbClr val="000000"/>
            </a:solidFill>
            <a:prstDash val="solid"/>
            <a:headEnd type="none" len="sm" w="sm"/>
            <a:tailEnd type="none" len="sm" w="sm"/>
          </a:ln>
        </p:spPr>
      </p:sp>
      <p:sp>
        <p:nvSpPr>
          <p:cNvPr name="TextBox 7" id="7"/>
          <p:cNvSpPr txBox="true"/>
          <p:nvPr/>
        </p:nvSpPr>
        <p:spPr>
          <a:xfrm rot="0">
            <a:off x="5175331" y="882015"/>
            <a:ext cx="7937337" cy="1708785"/>
          </a:xfrm>
          <a:prstGeom prst="rect">
            <a:avLst/>
          </a:prstGeom>
        </p:spPr>
        <p:txBody>
          <a:bodyPr anchor="t" rtlCol="false" tIns="0" lIns="0" bIns="0" rIns="0">
            <a:spAutoFit/>
          </a:bodyPr>
          <a:lstStyle/>
          <a:p>
            <a:pPr algn="ctr" marL="0" indent="0" lvl="0">
              <a:lnSpc>
                <a:spcPts val="6750"/>
              </a:lnSpc>
            </a:pPr>
            <a:r>
              <a:rPr lang="en-US" sz="5400" spc="259">
                <a:solidFill>
                  <a:srgbClr val="FFFFFF"/>
                </a:solidFill>
                <a:latin typeface="Antonio Bold"/>
              </a:rPr>
              <a:t>Principes fondamentaux des systèmes temps réels</a:t>
            </a:r>
          </a:p>
        </p:txBody>
      </p:sp>
      <p:grpSp>
        <p:nvGrpSpPr>
          <p:cNvPr name="Group 8" id="8"/>
          <p:cNvGrpSpPr/>
          <p:nvPr/>
        </p:nvGrpSpPr>
        <p:grpSpPr>
          <a:xfrm rot="0">
            <a:off x="1377820" y="4659763"/>
            <a:ext cx="4214275" cy="3638126"/>
            <a:chOff x="0" y="0"/>
            <a:chExt cx="5619033" cy="4850835"/>
          </a:xfrm>
        </p:grpSpPr>
        <p:sp>
          <p:nvSpPr>
            <p:cNvPr name="TextBox 9" id="9"/>
            <p:cNvSpPr txBox="true"/>
            <p:nvPr/>
          </p:nvSpPr>
          <p:spPr>
            <a:xfrm rot="0">
              <a:off x="0" y="917857"/>
              <a:ext cx="5619033" cy="3932978"/>
            </a:xfrm>
            <a:prstGeom prst="rect">
              <a:avLst/>
            </a:prstGeom>
          </p:spPr>
          <p:txBody>
            <a:bodyPr anchor="t" rtlCol="false" tIns="0" lIns="0" bIns="0" rIns="0">
              <a:spAutoFit/>
            </a:bodyPr>
            <a:lstStyle/>
            <a:p>
              <a:pPr algn="just">
                <a:lnSpc>
                  <a:spcPts val="2990"/>
                </a:lnSpc>
              </a:pPr>
              <a:r>
                <a:rPr lang="en-US" sz="2300">
                  <a:solidFill>
                    <a:srgbClr val="000000"/>
                  </a:solidFill>
                  <a:latin typeface="Open Sauce"/>
                </a:rPr>
                <a:t>Les systèmes temps réels nécessitent une assurance de délais de réponse prévisibles. Cela implique une maîtrise et une limitation des délais de traitement, d'accès aux ressources et de communication.</a:t>
              </a:r>
            </a:p>
          </p:txBody>
        </p:sp>
        <p:sp>
          <p:nvSpPr>
            <p:cNvPr name="TextBox 10" id="10"/>
            <p:cNvSpPr txBox="true"/>
            <p:nvPr/>
          </p:nvSpPr>
          <p:spPr>
            <a:xfrm rot="0">
              <a:off x="0" y="-9525"/>
              <a:ext cx="5619033" cy="536998"/>
            </a:xfrm>
            <a:prstGeom prst="rect">
              <a:avLst/>
            </a:prstGeom>
          </p:spPr>
          <p:txBody>
            <a:bodyPr anchor="t" rtlCol="false" tIns="0" lIns="0" bIns="0" rIns="0">
              <a:spAutoFit/>
            </a:bodyPr>
            <a:lstStyle/>
            <a:p>
              <a:pPr algn="ctr">
                <a:lnSpc>
                  <a:spcPts val="3380"/>
                </a:lnSpc>
              </a:pPr>
              <a:r>
                <a:rPr lang="en-US" sz="2600">
                  <a:solidFill>
                    <a:srgbClr val="000000"/>
                  </a:solidFill>
                  <a:latin typeface="Open Sauce Bold"/>
                </a:rPr>
                <a:t>DÉTERMINISME</a:t>
              </a:r>
            </a:p>
          </p:txBody>
        </p:sp>
      </p:grpSp>
      <p:grpSp>
        <p:nvGrpSpPr>
          <p:cNvPr name="Group 11" id="11"/>
          <p:cNvGrpSpPr/>
          <p:nvPr/>
        </p:nvGrpSpPr>
        <p:grpSpPr>
          <a:xfrm rot="0">
            <a:off x="6418748" y="4659763"/>
            <a:ext cx="4752265" cy="3266651"/>
            <a:chOff x="0" y="0"/>
            <a:chExt cx="6336353" cy="4355535"/>
          </a:xfrm>
        </p:grpSpPr>
        <p:sp>
          <p:nvSpPr>
            <p:cNvPr name="TextBox 12" id="12"/>
            <p:cNvSpPr txBox="true"/>
            <p:nvPr/>
          </p:nvSpPr>
          <p:spPr>
            <a:xfrm rot="0">
              <a:off x="0" y="917857"/>
              <a:ext cx="6336353" cy="3437678"/>
            </a:xfrm>
            <a:prstGeom prst="rect">
              <a:avLst/>
            </a:prstGeom>
          </p:spPr>
          <p:txBody>
            <a:bodyPr anchor="t" rtlCol="false" tIns="0" lIns="0" bIns="0" rIns="0">
              <a:spAutoFit/>
            </a:bodyPr>
            <a:lstStyle/>
            <a:p>
              <a:pPr algn="just">
                <a:lnSpc>
                  <a:spcPts val="2990"/>
                </a:lnSpc>
              </a:pPr>
              <a:r>
                <a:rPr lang="en-US" sz="2300">
                  <a:solidFill>
                    <a:srgbClr val="000000"/>
                  </a:solidFill>
                  <a:latin typeface="Open Sauce"/>
                </a:rPr>
                <a:t>Les tâches et processus dans un système temps réel sont hiérarchisés en fonction de leur importance et de leurs contraintes temporelles. Ceci assure l'exécution prioritaire des opérations critiques. </a:t>
              </a:r>
            </a:p>
          </p:txBody>
        </p:sp>
        <p:sp>
          <p:nvSpPr>
            <p:cNvPr name="TextBox 13" id="13"/>
            <p:cNvSpPr txBox="true"/>
            <p:nvPr/>
          </p:nvSpPr>
          <p:spPr>
            <a:xfrm rot="0">
              <a:off x="0" y="-9525"/>
              <a:ext cx="6336353" cy="536998"/>
            </a:xfrm>
            <a:prstGeom prst="rect">
              <a:avLst/>
            </a:prstGeom>
          </p:spPr>
          <p:txBody>
            <a:bodyPr anchor="t" rtlCol="false" tIns="0" lIns="0" bIns="0" rIns="0">
              <a:spAutoFit/>
            </a:bodyPr>
            <a:lstStyle/>
            <a:p>
              <a:pPr algn="ctr">
                <a:lnSpc>
                  <a:spcPts val="3380"/>
                </a:lnSpc>
              </a:pPr>
              <a:r>
                <a:rPr lang="en-US" sz="2600">
                  <a:solidFill>
                    <a:srgbClr val="000000"/>
                  </a:solidFill>
                  <a:latin typeface="Open Sauce Bold"/>
                </a:rPr>
                <a:t>PRIORISATION</a:t>
              </a:r>
            </a:p>
          </p:txBody>
        </p:sp>
      </p:grpSp>
      <p:grpSp>
        <p:nvGrpSpPr>
          <p:cNvPr name="Group 14" id="14"/>
          <p:cNvGrpSpPr/>
          <p:nvPr/>
        </p:nvGrpSpPr>
        <p:grpSpPr>
          <a:xfrm rot="0">
            <a:off x="12157916" y="4659763"/>
            <a:ext cx="4752265" cy="4009601"/>
            <a:chOff x="0" y="0"/>
            <a:chExt cx="6336353" cy="5346135"/>
          </a:xfrm>
        </p:grpSpPr>
        <p:sp>
          <p:nvSpPr>
            <p:cNvPr name="TextBox 15" id="15"/>
            <p:cNvSpPr txBox="true"/>
            <p:nvPr/>
          </p:nvSpPr>
          <p:spPr>
            <a:xfrm rot="0">
              <a:off x="0" y="917857"/>
              <a:ext cx="6336353" cy="4428278"/>
            </a:xfrm>
            <a:prstGeom prst="rect">
              <a:avLst/>
            </a:prstGeom>
          </p:spPr>
          <p:txBody>
            <a:bodyPr anchor="t" rtlCol="false" tIns="0" lIns="0" bIns="0" rIns="0">
              <a:spAutoFit/>
            </a:bodyPr>
            <a:lstStyle/>
            <a:p>
              <a:pPr algn="just">
                <a:lnSpc>
                  <a:spcPts val="2990"/>
                </a:lnSpc>
              </a:pPr>
              <a:r>
                <a:rPr lang="en-US" sz="2300">
                  <a:solidFill>
                    <a:srgbClr val="000000"/>
                  </a:solidFill>
                  <a:latin typeface="Open Sauce"/>
                </a:rPr>
                <a:t>La planification des tâches est cruciale pour assurer le respect des contraintes temporelles. Divers algorithmes d'ordonnancement, comme ceux dédiés au temps réel, sont employés pour organiser la séquence d'exécution des tâches. </a:t>
              </a:r>
            </a:p>
          </p:txBody>
        </p:sp>
        <p:sp>
          <p:nvSpPr>
            <p:cNvPr name="TextBox 16" id="16"/>
            <p:cNvSpPr txBox="true"/>
            <p:nvPr/>
          </p:nvSpPr>
          <p:spPr>
            <a:xfrm rot="0">
              <a:off x="0" y="-9525"/>
              <a:ext cx="6336353" cy="536998"/>
            </a:xfrm>
            <a:prstGeom prst="rect">
              <a:avLst/>
            </a:prstGeom>
          </p:spPr>
          <p:txBody>
            <a:bodyPr anchor="t" rtlCol="false" tIns="0" lIns="0" bIns="0" rIns="0">
              <a:spAutoFit/>
            </a:bodyPr>
            <a:lstStyle/>
            <a:p>
              <a:pPr algn="ctr">
                <a:lnSpc>
                  <a:spcPts val="3380"/>
                </a:lnSpc>
              </a:pPr>
              <a:r>
                <a:rPr lang="en-US" sz="2600">
                  <a:solidFill>
                    <a:srgbClr val="000000"/>
                  </a:solidFill>
                  <a:latin typeface="Open Sauce Bold"/>
                </a:rPr>
                <a:t>ORDONNANCEMENT</a:t>
              </a:r>
            </a:p>
          </p:txBody>
        </p:sp>
      </p:grpSp>
      <p:sp>
        <p:nvSpPr>
          <p:cNvPr name="AutoShape 17" id="17"/>
          <p:cNvSpPr/>
          <p:nvPr/>
        </p:nvSpPr>
        <p:spPr>
          <a:xfrm>
            <a:off x="16980091" y="9584531"/>
            <a:ext cx="973796" cy="10012"/>
          </a:xfrm>
          <a:prstGeom prst="line">
            <a:avLst/>
          </a:prstGeom>
          <a:ln cap="rnd" w="676275">
            <a:solidFill>
              <a:srgbClr val="68D6A3"/>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6275864" y="-1513365"/>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TextBox 4" id="4"/>
          <p:cNvSpPr txBox="true"/>
          <p:nvPr/>
        </p:nvSpPr>
        <p:spPr>
          <a:xfrm rot="0">
            <a:off x="0" y="3048000"/>
            <a:ext cx="6853267" cy="4095750"/>
          </a:xfrm>
          <a:prstGeom prst="rect">
            <a:avLst/>
          </a:prstGeom>
        </p:spPr>
        <p:txBody>
          <a:bodyPr anchor="t" rtlCol="false" tIns="0" lIns="0" bIns="0" rIns="0">
            <a:spAutoFit/>
          </a:bodyPr>
          <a:lstStyle/>
          <a:p>
            <a:pPr algn="ctr" marL="0" indent="0" lvl="0">
              <a:lnSpc>
                <a:spcPts val="8100"/>
              </a:lnSpc>
            </a:pPr>
            <a:r>
              <a:rPr lang="en-US" sz="6000" spc="288">
                <a:solidFill>
                  <a:srgbClr val="FFFFFF"/>
                </a:solidFill>
                <a:latin typeface="Antonio Bold"/>
              </a:rPr>
              <a:t>Implémentation d’un système temps réel sur BeagleBone Black</a:t>
            </a:r>
          </a:p>
        </p:txBody>
      </p:sp>
      <p:grpSp>
        <p:nvGrpSpPr>
          <p:cNvPr name="Group 5" id="5"/>
          <p:cNvGrpSpPr/>
          <p:nvPr/>
        </p:nvGrpSpPr>
        <p:grpSpPr>
          <a:xfrm rot="0">
            <a:off x="5641187" y="379869"/>
            <a:ext cx="12403372" cy="8878431"/>
            <a:chOff x="0" y="0"/>
            <a:chExt cx="16537829" cy="11837908"/>
          </a:xfrm>
        </p:grpSpPr>
        <p:sp>
          <p:nvSpPr>
            <p:cNvPr name="TextBox 6" id="6"/>
            <p:cNvSpPr txBox="true"/>
            <p:nvPr/>
          </p:nvSpPr>
          <p:spPr>
            <a:xfrm rot="0">
              <a:off x="1869966" y="-19050"/>
              <a:ext cx="14667863" cy="562455"/>
            </a:xfrm>
            <a:prstGeom prst="rect">
              <a:avLst/>
            </a:prstGeom>
          </p:spPr>
          <p:txBody>
            <a:bodyPr anchor="t" rtlCol="false" tIns="0" lIns="0" bIns="0" rIns="0">
              <a:spAutoFit/>
            </a:bodyPr>
            <a:lstStyle/>
            <a:p>
              <a:pPr algn="ctr">
                <a:lnSpc>
                  <a:spcPts val="3531"/>
                </a:lnSpc>
                <a:spcBef>
                  <a:spcPct val="0"/>
                </a:spcBef>
              </a:pPr>
            </a:p>
          </p:txBody>
        </p:sp>
        <p:sp>
          <p:nvSpPr>
            <p:cNvPr name="TextBox 7" id="7"/>
            <p:cNvSpPr txBox="true"/>
            <p:nvPr/>
          </p:nvSpPr>
          <p:spPr>
            <a:xfrm rot="0">
              <a:off x="0" y="1151535"/>
              <a:ext cx="14667863" cy="562455"/>
            </a:xfrm>
            <a:prstGeom prst="rect">
              <a:avLst/>
            </a:prstGeom>
          </p:spPr>
          <p:txBody>
            <a:bodyPr anchor="t" rtlCol="false" tIns="0" lIns="0" bIns="0" rIns="0">
              <a:spAutoFit/>
            </a:bodyPr>
            <a:lstStyle/>
            <a:p>
              <a:pPr algn="ctr">
                <a:lnSpc>
                  <a:spcPts val="3531"/>
                </a:lnSpc>
                <a:spcBef>
                  <a:spcPct val="0"/>
                </a:spcBef>
              </a:pPr>
            </a:p>
          </p:txBody>
        </p:sp>
        <p:sp>
          <p:nvSpPr>
            <p:cNvPr name="TextBox 8" id="8"/>
            <p:cNvSpPr txBox="true"/>
            <p:nvPr/>
          </p:nvSpPr>
          <p:spPr>
            <a:xfrm rot="0">
              <a:off x="1869966" y="2203650"/>
              <a:ext cx="14667863" cy="9634259"/>
            </a:xfrm>
            <a:prstGeom prst="rect">
              <a:avLst/>
            </a:prstGeom>
          </p:spPr>
          <p:txBody>
            <a:bodyPr anchor="t" rtlCol="false" tIns="0" lIns="0" bIns="0" rIns="0">
              <a:spAutoFit/>
            </a:bodyPr>
            <a:lstStyle/>
            <a:p>
              <a:pPr algn="just" marL="586536" indent="-293268" lvl="1">
                <a:lnSpc>
                  <a:spcPts val="4808"/>
                </a:lnSpc>
                <a:buFont typeface="Arial"/>
                <a:buChar char="•"/>
              </a:pPr>
              <a:r>
                <a:rPr lang="en-US" sz="2716" spc="130">
                  <a:solidFill>
                    <a:srgbClr val="000000"/>
                  </a:solidFill>
                  <a:latin typeface="Open Sauce Bold"/>
                </a:rPr>
                <a:t>Processeur : </a:t>
              </a:r>
              <a:r>
                <a:rPr lang="en-US" sz="2716" spc="130">
                  <a:solidFill>
                    <a:srgbClr val="000000"/>
                  </a:solidFill>
                  <a:latin typeface="Open Sauce"/>
                </a:rPr>
                <a:t>Texas Instruments Sitara AM3358 base sur l’architecture ARM Cortex-A8 cadencé a 1 GHz.</a:t>
              </a:r>
            </a:p>
            <a:p>
              <a:pPr algn="just" marL="586536" indent="-293268" lvl="1">
                <a:lnSpc>
                  <a:spcPts val="4808"/>
                </a:lnSpc>
                <a:buFont typeface="Arial"/>
                <a:buChar char="•"/>
              </a:pPr>
              <a:r>
                <a:rPr lang="en-US" sz="2716" spc="130">
                  <a:solidFill>
                    <a:srgbClr val="000000"/>
                  </a:solidFill>
                  <a:latin typeface="Open Sauce Bold"/>
                </a:rPr>
                <a:t>Mémoire : </a:t>
              </a:r>
              <a:r>
                <a:rPr lang="en-US" sz="2716" spc="130">
                  <a:solidFill>
                    <a:srgbClr val="000000"/>
                  </a:solidFill>
                  <a:latin typeface="Open Sauce"/>
                </a:rPr>
                <a:t>512 Mo de mémoire RAM DDR3.</a:t>
              </a:r>
            </a:p>
            <a:p>
              <a:pPr algn="just" marL="586536" indent="-293268" lvl="1">
                <a:lnSpc>
                  <a:spcPts val="4808"/>
                </a:lnSpc>
                <a:buFont typeface="Arial"/>
                <a:buChar char="•"/>
              </a:pPr>
              <a:r>
                <a:rPr lang="en-US" sz="2716" spc="130">
                  <a:solidFill>
                    <a:srgbClr val="000000"/>
                  </a:solidFill>
                  <a:latin typeface="Open Sauce Bold"/>
                </a:rPr>
                <a:t>Stockage :</a:t>
              </a:r>
              <a:r>
                <a:rPr lang="en-US" sz="2716" spc="130">
                  <a:solidFill>
                    <a:srgbClr val="000000"/>
                  </a:solidFill>
                  <a:latin typeface="Open Sauce"/>
                </a:rPr>
                <a:t>4 Go de mémoire eMMC intégrée et emplacement pour carte microSD.</a:t>
              </a:r>
            </a:p>
            <a:p>
              <a:pPr algn="just" marL="586536" indent="-293268" lvl="1">
                <a:lnSpc>
                  <a:spcPts val="4808"/>
                </a:lnSpc>
                <a:buFont typeface="Arial"/>
                <a:buChar char="•"/>
              </a:pPr>
              <a:r>
                <a:rPr lang="en-US" sz="2716" spc="130">
                  <a:solidFill>
                    <a:srgbClr val="000000"/>
                  </a:solidFill>
                  <a:latin typeface="Open Sauce Bold"/>
                </a:rPr>
                <a:t>Connectivité :</a:t>
              </a:r>
              <a:r>
                <a:rPr lang="en-US" sz="2716" spc="130">
                  <a:solidFill>
                    <a:srgbClr val="000000"/>
                  </a:solidFill>
                  <a:latin typeface="Open Sauce"/>
                </a:rPr>
                <a:t> Port Ethernet 10/100, ports USB hôte et esclave. </a:t>
              </a:r>
            </a:p>
            <a:p>
              <a:pPr algn="just" marL="586536" indent="-293268" lvl="1">
                <a:lnSpc>
                  <a:spcPts val="4808"/>
                </a:lnSpc>
                <a:buFont typeface="Arial"/>
                <a:buChar char="•"/>
              </a:pPr>
              <a:r>
                <a:rPr lang="en-US" sz="2716" spc="130">
                  <a:solidFill>
                    <a:srgbClr val="000000"/>
                  </a:solidFill>
                  <a:latin typeface="Open Sauce Bold"/>
                </a:rPr>
                <a:t>Interfaces vidéo :</a:t>
              </a:r>
              <a:r>
                <a:rPr lang="en-US" sz="2716" spc="130">
                  <a:solidFill>
                    <a:srgbClr val="000000"/>
                  </a:solidFill>
                  <a:latin typeface="Open Sauce"/>
                </a:rPr>
                <a:t> Sortie HDMI </a:t>
              </a:r>
            </a:p>
            <a:p>
              <a:pPr algn="just" marL="586536" indent="-293268" lvl="1">
                <a:lnSpc>
                  <a:spcPts val="4808"/>
                </a:lnSpc>
                <a:buFont typeface="Arial"/>
                <a:buChar char="•"/>
              </a:pPr>
              <a:r>
                <a:rPr lang="en-US" sz="2716" spc="130">
                  <a:solidFill>
                    <a:srgbClr val="000000"/>
                  </a:solidFill>
                  <a:latin typeface="Open Sauce Bold"/>
                </a:rPr>
                <a:t>Interfaces d’extension : </a:t>
              </a:r>
              <a:r>
                <a:rPr lang="en-US" sz="2716" spc="130">
                  <a:solidFill>
                    <a:srgbClr val="000000"/>
                  </a:solidFill>
                  <a:latin typeface="Open Sauce"/>
                </a:rPr>
                <a:t>Deux en-têtes d’extension pour capes et accessoires. </a:t>
              </a:r>
            </a:p>
            <a:p>
              <a:pPr algn="just" marL="586536" indent="-293268" lvl="1">
                <a:lnSpc>
                  <a:spcPts val="4808"/>
                </a:lnSpc>
                <a:buFont typeface="Arial"/>
                <a:buChar char="•"/>
              </a:pPr>
              <a:r>
                <a:rPr lang="en-US" sz="2716" spc="130">
                  <a:solidFill>
                    <a:srgbClr val="000000"/>
                  </a:solidFill>
                  <a:latin typeface="Open Sauce Bold"/>
                </a:rPr>
                <a:t>Système d’exploitation: </a:t>
              </a:r>
              <a:r>
                <a:rPr lang="en-US" sz="2716" spc="130">
                  <a:solidFill>
                    <a:srgbClr val="000000"/>
                  </a:solidFill>
                  <a:latin typeface="Open Sauce"/>
                </a:rPr>
                <a:t>Prise en charge de divers systèmes d’exploitation Linux (Debian, Ubuntu, etc.)</a:t>
              </a:r>
            </a:p>
          </p:txBody>
        </p:sp>
      </p:grpSp>
      <p:sp>
        <p:nvSpPr>
          <p:cNvPr name="TextBox 9" id="9"/>
          <p:cNvSpPr txBox="true"/>
          <p:nvPr/>
        </p:nvSpPr>
        <p:spPr>
          <a:xfrm rot="0">
            <a:off x="5878951" y="1000125"/>
            <a:ext cx="12165608" cy="450215"/>
          </a:xfrm>
          <a:prstGeom prst="rect">
            <a:avLst/>
          </a:prstGeom>
        </p:spPr>
        <p:txBody>
          <a:bodyPr anchor="t" rtlCol="false" tIns="0" lIns="0" bIns="0" rIns="0">
            <a:spAutoFit/>
          </a:bodyPr>
          <a:lstStyle/>
          <a:p>
            <a:pPr algn="ctr">
              <a:lnSpc>
                <a:spcPts val="3640"/>
              </a:lnSpc>
              <a:spcBef>
                <a:spcPct val="0"/>
              </a:spcBef>
            </a:pPr>
            <a:r>
              <a:rPr lang="en-US" sz="2800">
                <a:solidFill>
                  <a:srgbClr val="48B281"/>
                </a:solidFill>
                <a:latin typeface="Open Sauce Bold"/>
              </a:rPr>
              <a:t> CARACTÉRISTIQUES PRINCIPALES</a:t>
            </a:r>
          </a:p>
        </p:txBody>
      </p:sp>
      <p:sp>
        <p:nvSpPr>
          <p:cNvPr name="AutoShape 10" id="10"/>
          <p:cNvSpPr/>
          <p:nvPr/>
        </p:nvSpPr>
        <p:spPr>
          <a:xfrm>
            <a:off x="16980091" y="9815495"/>
            <a:ext cx="973796" cy="10012"/>
          </a:xfrm>
          <a:prstGeom prst="line">
            <a:avLst/>
          </a:prstGeom>
          <a:ln cap="rnd" w="676275">
            <a:solidFill>
              <a:srgbClr val="68D6A3"/>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6672137" y="-1513365"/>
            <a:ext cx="11412816"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a:off x="16980091" y="9584531"/>
            <a:ext cx="973796" cy="10012"/>
          </a:xfrm>
          <a:prstGeom prst="line">
            <a:avLst/>
          </a:prstGeom>
          <a:ln cap="rnd" w="676275">
            <a:solidFill>
              <a:srgbClr val="68D6A3"/>
            </a:solidFill>
            <a:prstDash val="solid"/>
            <a:headEnd type="none" len="sm" w="sm"/>
            <a:tailEnd type="none" len="sm" w="sm"/>
          </a:ln>
        </p:spPr>
      </p:sp>
      <p:sp>
        <p:nvSpPr>
          <p:cNvPr name="Freeform 5" id="5"/>
          <p:cNvSpPr/>
          <p:nvPr/>
        </p:nvSpPr>
        <p:spPr>
          <a:xfrm flipH="false" flipV="false" rot="0">
            <a:off x="8853015" y="2012781"/>
            <a:ext cx="5262561" cy="7693998"/>
          </a:xfrm>
          <a:custGeom>
            <a:avLst/>
            <a:gdLst/>
            <a:ahLst/>
            <a:cxnLst/>
            <a:rect r="r" b="b" t="t" l="l"/>
            <a:pathLst>
              <a:path h="7693998" w="5262561">
                <a:moveTo>
                  <a:pt x="0" y="0"/>
                </a:moveTo>
                <a:lnTo>
                  <a:pt x="5262562" y="0"/>
                </a:lnTo>
                <a:lnTo>
                  <a:pt x="5262562" y="7693998"/>
                </a:lnTo>
                <a:lnTo>
                  <a:pt x="0" y="7693998"/>
                </a:lnTo>
                <a:lnTo>
                  <a:pt x="0" y="0"/>
                </a:lnTo>
                <a:close/>
              </a:path>
            </a:pathLst>
          </a:custGeom>
          <a:blipFill>
            <a:blip r:embed="rId2"/>
            <a:stretch>
              <a:fillRect l="0" t="0" r="0" b="0"/>
            </a:stretch>
          </a:blipFill>
        </p:spPr>
      </p:sp>
      <p:sp>
        <p:nvSpPr>
          <p:cNvPr name="TextBox 6" id="6"/>
          <p:cNvSpPr txBox="true"/>
          <p:nvPr/>
        </p:nvSpPr>
        <p:spPr>
          <a:xfrm rot="0">
            <a:off x="309140" y="3517265"/>
            <a:ext cx="4431539" cy="2342515"/>
          </a:xfrm>
          <a:prstGeom prst="rect">
            <a:avLst/>
          </a:prstGeom>
        </p:spPr>
        <p:txBody>
          <a:bodyPr anchor="t" rtlCol="false" tIns="0" lIns="0" bIns="0" rIns="0">
            <a:spAutoFit/>
          </a:bodyPr>
          <a:lstStyle/>
          <a:p>
            <a:pPr algn="ctr" marL="0" indent="0" lvl="0">
              <a:lnSpc>
                <a:spcPts val="9379"/>
              </a:lnSpc>
            </a:pPr>
            <a:r>
              <a:rPr lang="en-US" sz="6999" spc="335">
                <a:solidFill>
                  <a:srgbClr val="FFFFFF"/>
                </a:solidFill>
                <a:latin typeface="Antonio Bold"/>
              </a:rPr>
              <a:t>Code et Réalisation</a:t>
            </a:r>
            <a:r>
              <a:rPr lang="en-US" sz="6999" spc="335">
                <a:solidFill>
                  <a:srgbClr val="FFFFFF"/>
                </a:solidFill>
                <a:latin typeface="Antonio Bold"/>
              </a:rPr>
              <a:t> </a:t>
            </a:r>
          </a:p>
        </p:txBody>
      </p:sp>
      <p:sp>
        <p:nvSpPr>
          <p:cNvPr name="TextBox 7" id="7"/>
          <p:cNvSpPr txBox="true"/>
          <p:nvPr/>
        </p:nvSpPr>
        <p:spPr>
          <a:xfrm rot="0">
            <a:off x="4185896" y="502285"/>
            <a:ext cx="8399284" cy="986155"/>
          </a:xfrm>
          <a:prstGeom prst="rect">
            <a:avLst/>
          </a:prstGeom>
        </p:spPr>
        <p:txBody>
          <a:bodyPr anchor="t" rtlCol="false" tIns="0" lIns="0" bIns="0" rIns="0">
            <a:spAutoFit/>
          </a:bodyPr>
          <a:lstStyle/>
          <a:p>
            <a:pPr algn="just">
              <a:lnSpc>
                <a:spcPts val="3919"/>
              </a:lnSpc>
            </a:pPr>
            <a:r>
              <a:rPr lang="en-US" sz="2799">
                <a:solidFill>
                  <a:srgbClr val="000000"/>
                </a:solidFill>
                <a:latin typeface="Open Sauce"/>
              </a:rPr>
              <a:t>L’organigramme suivant représente la</a:t>
            </a:r>
          </a:p>
          <a:p>
            <a:pPr algn="just">
              <a:lnSpc>
                <a:spcPts val="3919"/>
              </a:lnSpc>
            </a:pPr>
            <a:r>
              <a:rPr lang="en-US" sz="2799">
                <a:solidFill>
                  <a:srgbClr val="000000"/>
                </a:solidFill>
                <a:latin typeface="Open Sauce"/>
              </a:rPr>
              <a:t>structure globale de notre programme: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487135" y="-9629428"/>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AutoShape 5" id="5"/>
          <p:cNvSpPr/>
          <p:nvPr/>
        </p:nvSpPr>
        <p:spPr>
          <a:xfrm>
            <a:off x="16980091" y="9584531"/>
            <a:ext cx="973796" cy="10012"/>
          </a:xfrm>
          <a:prstGeom prst="line">
            <a:avLst/>
          </a:prstGeom>
          <a:ln cap="rnd" w="676275">
            <a:solidFill>
              <a:srgbClr val="68D6A3"/>
            </a:solidFill>
            <a:prstDash val="solid"/>
            <a:headEnd type="none" len="sm" w="sm"/>
            <a:tailEnd type="none" len="sm" w="sm"/>
          </a:ln>
        </p:spPr>
      </p:sp>
      <p:sp>
        <p:nvSpPr>
          <p:cNvPr name="Freeform 6" id="6"/>
          <p:cNvSpPr/>
          <p:nvPr/>
        </p:nvSpPr>
        <p:spPr>
          <a:xfrm flipH="false" flipV="false" rot="0">
            <a:off x="13127978" y="3220441"/>
            <a:ext cx="3852113" cy="5451183"/>
          </a:xfrm>
          <a:custGeom>
            <a:avLst/>
            <a:gdLst/>
            <a:ahLst/>
            <a:cxnLst/>
            <a:rect r="r" b="b" t="t" l="l"/>
            <a:pathLst>
              <a:path h="5451183" w="3852113">
                <a:moveTo>
                  <a:pt x="0" y="0"/>
                </a:moveTo>
                <a:lnTo>
                  <a:pt x="3852113" y="0"/>
                </a:lnTo>
                <a:lnTo>
                  <a:pt x="3852113" y="5451182"/>
                </a:lnTo>
                <a:lnTo>
                  <a:pt x="0" y="5451182"/>
                </a:lnTo>
                <a:lnTo>
                  <a:pt x="0" y="0"/>
                </a:lnTo>
                <a:close/>
              </a:path>
            </a:pathLst>
          </a:custGeom>
          <a:blipFill>
            <a:blip r:embed="rId2"/>
            <a:stretch>
              <a:fillRect l="0" t="-1629" r="0" b="-1629"/>
            </a:stretch>
          </a:blipFill>
        </p:spPr>
      </p:sp>
      <p:sp>
        <p:nvSpPr>
          <p:cNvPr name="TextBox 7" id="7"/>
          <p:cNvSpPr txBox="true"/>
          <p:nvPr/>
        </p:nvSpPr>
        <p:spPr>
          <a:xfrm rot="0">
            <a:off x="5388285" y="738154"/>
            <a:ext cx="7511429" cy="2105025"/>
          </a:xfrm>
          <a:prstGeom prst="rect">
            <a:avLst/>
          </a:prstGeom>
        </p:spPr>
        <p:txBody>
          <a:bodyPr anchor="t" rtlCol="false" tIns="0" lIns="0" bIns="0" rIns="0">
            <a:spAutoFit/>
          </a:bodyPr>
          <a:lstStyle/>
          <a:p>
            <a:pPr algn="ctr" marL="0" indent="0" lvl="0">
              <a:lnSpc>
                <a:spcPts val="8399"/>
              </a:lnSpc>
            </a:pPr>
            <a:r>
              <a:rPr lang="en-US" sz="6999" spc="335">
                <a:solidFill>
                  <a:srgbClr val="FFFFFF"/>
                </a:solidFill>
                <a:latin typeface="Antonio Bold"/>
              </a:rPr>
              <a:t>Inclusion des bibliothèques</a:t>
            </a:r>
          </a:p>
        </p:txBody>
      </p:sp>
      <p:sp>
        <p:nvSpPr>
          <p:cNvPr name="TextBox 8" id="8"/>
          <p:cNvSpPr txBox="true"/>
          <p:nvPr/>
        </p:nvSpPr>
        <p:spPr>
          <a:xfrm rot="0">
            <a:off x="1320530" y="4522299"/>
            <a:ext cx="10102888" cy="3049778"/>
          </a:xfrm>
          <a:prstGeom prst="rect">
            <a:avLst/>
          </a:prstGeom>
        </p:spPr>
        <p:txBody>
          <a:bodyPr anchor="t" rtlCol="false" tIns="0" lIns="0" bIns="0" rIns="0">
            <a:spAutoFit/>
          </a:bodyPr>
          <a:lstStyle/>
          <a:p>
            <a:pPr algn="ctr">
              <a:lnSpc>
                <a:spcPts val="3250"/>
              </a:lnSpc>
            </a:pPr>
          </a:p>
          <a:p>
            <a:pPr algn="ctr">
              <a:lnSpc>
                <a:spcPts val="4342"/>
              </a:lnSpc>
            </a:pPr>
            <a:r>
              <a:rPr lang="en-US" sz="2600" spc="124">
                <a:solidFill>
                  <a:srgbClr val="000000"/>
                </a:solidFill>
                <a:latin typeface="Open Sauce"/>
              </a:rPr>
              <a:t>Ces directives comprennent diverses bibliothèques essentielles au bon fonctionnement du programme, notamment celles dédiées aux opérations système, à la gestion des threads, à la manipulation des GPIO, ainsi qu'à l'utilisation de la base de données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487135" y="-9285764"/>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AutoShape 5" id="5"/>
          <p:cNvSpPr/>
          <p:nvPr/>
        </p:nvSpPr>
        <p:spPr>
          <a:xfrm>
            <a:off x="16980091" y="9584531"/>
            <a:ext cx="973796" cy="10012"/>
          </a:xfrm>
          <a:prstGeom prst="line">
            <a:avLst/>
          </a:prstGeom>
          <a:ln cap="rnd" w="676275">
            <a:solidFill>
              <a:srgbClr val="68D6A3"/>
            </a:solidFill>
            <a:prstDash val="solid"/>
            <a:headEnd type="none" len="sm" w="sm"/>
            <a:tailEnd type="none" len="sm" w="sm"/>
          </a:ln>
        </p:spPr>
      </p:sp>
      <p:sp>
        <p:nvSpPr>
          <p:cNvPr name="Freeform 6" id="6"/>
          <p:cNvSpPr/>
          <p:nvPr/>
        </p:nvSpPr>
        <p:spPr>
          <a:xfrm flipH="false" flipV="false" rot="0">
            <a:off x="11822852" y="3262419"/>
            <a:ext cx="5926382" cy="5514828"/>
          </a:xfrm>
          <a:custGeom>
            <a:avLst/>
            <a:gdLst/>
            <a:ahLst/>
            <a:cxnLst/>
            <a:rect r="r" b="b" t="t" l="l"/>
            <a:pathLst>
              <a:path h="5514828" w="5926382">
                <a:moveTo>
                  <a:pt x="0" y="0"/>
                </a:moveTo>
                <a:lnTo>
                  <a:pt x="5926381" y="0"/>
                </a:lnTo>
                <a:lnTo>
                  <a:pt x="5926381" y="5514827"/>
                </a:lnTo>
                <a:lnTo>
                  <a:pt x="0" y="5514827"/>
                </a:lnTo>
                <a:lnTo>
                  <a:pt x="0" y="0"/>
                </a:lnTo>
                <a:close/>
              </a:path>
            </a:pathLst>
          </a:custGeom>
          <a:blipFill>
            <a:blip r:embed="rId2"/>
            <a:stretch>
              <a:fillRect l="0" t="0" r="0" b="0"/>
            </a:stretch>
          </a:blipFill>
        </p:spPr>
      </p:sp>
      <p:sp>
        <p:nvSpPr>
          <p:cNvPr name="TextBox 7" id="7"/>
          <p:cNvSpPr txBox="true"/>
          <p:nvPr/>
        </p:nvSpPr>
        <p:spPr>
          <a:xfrm rot="0">
            <a:off x="4816785" y="-195156"/>
            <a:ext cx="8994897" cy="3457575"/>
          </a:xfrm>
          <a:prstGeom prst="rect">
            <a:avLst/>
          </a:prstGeom>
        </p:spPr>
        <p:txBody>
          <a:bodyPr anchor="t" rtlCol="false" tIns="0" lIns="0" bIns="0" rIns="0">
            <a:spAutoFit/>
          </a:bodyPr>
          <a:lstStyle/>
          <a:p>
            <a:pPr algn="ctr">
              <a:lnSpc>
                <a:spcPts val="6480"/>
              </a:lnSpc>
            </a:pPr>
          </a:p>
          <a:p>
            <a:pPr algn="ctr">
              <a:lnSpc>
                <a:spcPts val="6480"/>
              </a:lnSpc>
            </a:pPr>
            <a:r>
              <a:rPr lang="en-US" sz="5400" spc="259">
                <a:solidFill>
                  <a:srgbClr val="FFFFFF"/>
                </a:solidFill>
                <a:latin typeface="Antonio Bold"/>
              </a:rPr>
              <a:t>Les variables globales du programme et les fonctions auxiliaires </a:t>
            </a:r>
          </a:p>
          <a:p>
            <a:pPr algn="ctr" marL="0" indent="0" lvl="0">
              <a:lnSpc>
                <a:spcPts val="1440"/>
              </a:lnSpc>
            </a:pPr>
          </a:p>
        </p:txBody>
      </p:sp>
      <p:sp>
        <p:nvSpPr>
          <p:cNvPr name="TextBox 8" id="8"/>
          <p:cNvSpPr txBox="true"/>
          <p:nvPr/>
        </p:nvSpPr>
        <p:spPr>
          <a:xfrm rot="0">
            <a:off x="1757918" y="5197968"/>
            <a:ext cx="7556316" cy="2664206"/>
          </a:xfrm>
          <a:prstGeom prst="rect">
            <a:avLst/>
          </a:prstGeom>
        </p:spPr>
        <p:txBody>
          <a:bodyPr anchor="t" rtlCol="false" tIns="0" lIns="0" bIns="0" rIns="0">
            <a:spAutoFit/>
          </a:bodyPr>
          <a:lstStyle/>
          <a:p>
            <a:pPr algn="ctr">
              <a:lnSpc>
                <a:spcPts val="4342"/>
              </a:lnSpc>
            </a:pPr>
            <a:r>
              <a:rPr lang="en-US" sz="2600" spc="124">
                <a:solidFill>
                  <a:srgbClr val="000000"/>
                </a:solidFill>
                <a:latin typeface="Open Sauce"/>
              </a:rPr>
              <a:t>Déclaration des variables et structures nécessaires pour travailler avec une base de données SQLite, un timer, un GPIO (General Purpose Input/Output), et des éléments liés à la gestion des threads.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487135" y="-11134019"/>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AutoShape 5" id="5"/>
          <p:cNvSpPr/>
          <p:nvPr/>
        </p:nvSpPr>
        <p:spPr>
          <a:xfrm>
            <a:off x="16980091" y="9584531"/>
            <a:ext cx="973796" cy="10012"/>
          </a:xfrm>
          <a:prstGeom prst="line">
            <a:avLst/>
          </a:prstGeom>
          <a:ln cap="rnd" w="676275">
            <a:solidFill>
              <a:srgbClr val="68D6A3"/>
            </a:solidFill>
            <a:prstDash val="solid"/>
            <a:headEnd type="none" len="sm" w="sm"/>
            <a:tailEnd type="none" len="sm" w="sm"/>
          </a:ln>
        </p:spPr>
      </p:sp>
      <p:sp>
        <p:nvSpPr>
          <p:cNvPr name="TextBox 6" id="6"/>
          <p:cNvSpPr txBox="true"/>
          <p:nvPr/>
        </p:nvSpPr>
        <p:spPr>
          <a:xfrm rot="0">
            <a:off x="214988" y="2151135"/>
            <a:ext cx="10321760" cy="7663497"/>
          </a:xfrm>
          <a:prstGeom prst="rect">
            <a:avLst/>
          </a:prstGeom>
        </p:spPr>
        <p:txBody>
          <a:bodyPr anchor="t" rtlCol="false" tIns="0" lIns="0" bIns="0" rIns="0">
            <a:spAutoFit/>
          </a:bodyPr>
          <a:lstStyle/>
          <a:p>
            <a:pPr>
              <a:lnSpc>
                <a:spcPts val="3120"/>
              </a:lnSpc>
            </a:pPr>
          </a:p>
          <a:p>
            <a:pPr>
              <a:lnSpc>
                <a:spcPts val="4175"/>
              </a:lnSpc>
            </a:pPr>
            <a:r>
              <a:rPr lang="en-US" sz="2500" spc="120">
                <a:solidFill>
                  <a:srgbClr val="000000"/>
                </a:solidFill>
                <a:latin typeface="Open Sauce"/>
              </a:rPr>
              <a:t>On a développé des fonctions pour initialiser le timer, GPIO et le PWM :</a:t>
            </a:r>
          </a:p>
          <a:p>
            <a:pPr>
              <a:lnSpc>
                <a:spcPts val="4175"/>
              </a:lnSpc>
            </a:pPr>
            <a:r>
              <a:rPr lang="en-US" sz="2500" spc="120">
                <a:solidFill>
                  <a:srgbClr val="000000"/>
                </a:solidFill>
                <a:latin typeface="Open Sauce"/>
              </a:rPr>
              <a:t>Ces fonctions vont être appelé au niveau de la fonction main.</a:t>
            </a:r>
          </a:p>
          <a:p>
            <a:pPr marL="539751" indent="-269876" lvl="1">
              <a:lnSpc>
                <a:spcPts val="4175"/>
              </a:lnSpc>
              <a:buFont typeface="Arial"/>
              <a:buChar char="•"/>
            </a:pPr>
            <a:r>
              <a:rPr lang="en-US" sz="2500" spc="120">
                <a:solidFill>
                  <a:srgbClr val="000000"/>
                </a:solidFill>
                <a:latin typeface="Open Sauce Bold"/>
              </a:rPr>
              <a:t>init_timer</a:t>
            </a:r>
            <a:r>
              <a:rPr lang="en-US" sz="2500" spc="120">
                <a:solidFill>
                  <a:srgbClr val="000000"/>
                </a:solidFill>
                <a:latin typeface="Open Sauce Bold"/>
              </a:rPr>
              <a:t> </a:t>
            </a:r>
            <a:r>
              <a:rPr lang="en-US" sz="2500" spc="120">
                <a:solidFill>
                  <a:srgbClr val="000000"/>
                </a:solidFill>
                <a:latin typeface="Open Sauce"/>
              </a:rPr>
              <a:t>: initialiser le timer</a:t>
            </a:r>
          </a:p>
          <a:p>
            <a:pPr marL="539751" indent="-269876" lvl="1">
              <a:lnSpc>
                <a:spcPts val="4175"/>
              </a:lnSpc>
              <a:buFont typeface="Arial"/>
              <a:buChar char="•"/>
            </a:pPr>
            <a:r>
              <a:rPr lang="en-US" sz="2500" spc="120">
                <a:solidFill>
                  <a:srgbClr val="000000"/>
                </a:solidFill>
                <a:latin typeface="Open Sauce Bold"/>
              </a:rPr>
              <a:t>init_gpio</a:t>
            </a:r>
            <a:r>
              <a:rPr lang="en-US" sz="2500" spc="120">
                <a:solidFill>
                  <a:srgbClr val="000000"/>
                </a:solidFill>
                <a:latin typeface="Open Sauce Bold"/>
              </a:rPr>
              <a:t> </a:t>
            </a:r>
            <a:r>
              <a:rPr lang="en-US" sz="2500" spc="120">
                <a:solidFill>
                  <a:srgbClr val="000000"/>
                </a:solidFill>
                <a:latin typeface="Open Sauce"/>
              </a:rPr>
              <a:t>: Ouverture des lignes GPIO et les configurer</a:t>
            </a:r>
          </a:p>
          <a:p>
            <a:pPr marL="539751" indent="-269876" lvl="1">
              <a:lnSpc>
                <a:spcPts val="4175"/>
              </a:lnSpc>
              <a:buFont typeface="Arial"/>
              <a:buChar char="•"/>
            </a:pPr>
            <a:r>
              <a:rPr lang="en-US" sz="2500" spc="120">
                <a:solidFill>
                  <a:srgbClr val="000000"/>
                </a:solidFill>
                <a:latin typeface="Open Sauce Bold"/>
              </a:rPr>
              <a:t>rt_init</a:t>
            </a:r>
            <a:r>
              <a:rPr lang="en-US" sz="2500" spc="120">
                <a:solidFill>
                  <a:srgbClr val="000000"/>
                </a:solidFill>
                <a:latin typeface="Open Sauce Bold"/>
              </a:rPr>
              <a:t> :</a:t>
            </a:r>
            <a:r>
              <a:rPr lang="en-US" sz="2500" spc="120">
                <a:solidFill>
                  <a:srgbClr val="000000"/>
                </a:solidFill>
                <a:latin typeface="Open Sauce"/>
              </a:rPr>
              <a:t> initialiser l'environnement temps réel du programme</a:t>
            </a:r>
          </a:p>
          <a:p>
            <a:pPr marL="539751" indent="-269876" lvl="1">
              <a:lnSpc>
                <a:spcPts val="4175"/>
              </a:lnSpc>
              <a:buFont typeface="Arial"/>
              <a:buChar char="•"/>
            </a:pPr>
            <a:r>
              <a:rPr lang="en-US" sz="2500" spc="120">
                <a:solidFill>
                  <a:srgbClr val="000000"/>
                </a:solidFill>
                <a:latin typeface="Open Sauce"/>
              </a:rPr>
              <a:t> </a:t>
            </a:r>
            <a:r>
              <a:rPr lang="en-US" sz="2500" spc="120">
                <a:solidFill>
                  <a:srgbClr val="000000"/>
                </a:solidFill>
                <a:latin typeface="Open Sauce Bold"/>
              </a:rPr>
              <a:t>init_pwm</a:t>
            </a:r>
            <a:r>
              <a:rPr lang="en-US" sz="2500" spc="120">
                <a:solidFill>
                  <a:srgbClr val="000000"/>
                </a:solidFill>
                <a:latin typeface="Open Sauce"/>
              </a:rPr>
              <a:t> : initialiser le PWM en configurant le pinmux pour activer la sortie PWM sur un port, définir la période et le rapport cyclique</a:t>
            </a:r>
          </a:p>
          <a:p>
            <a:pPr marL="539751" indent="-269876" lvl="1">
              <a:lnSpc>
                <a:spcPts val="4175"/>
              </a:lnSpc>
              <a:buFont typeface="Arial"/>
              <a:buChar char="•"/>
            </a:pPr>
            <a:r>
              <a:rPr lang="en-US" sz="2500" spc="120">
                <a:solidFill>
                  <a:srgbClr val="000000"/>
                </a:solidFill>
                <a:latin typeface="Open Sauce Bold"/>
              </a:rPr>
              <a:t>save_to_database</a:t>
            </a:r>
            <a:r>
              <a:rPr lang="en-US" sz="2500" spc="120">
                <a:solidFill>
                  <a:srgbClr val="000000"/>
                </a:solidFill>
                <a:latin typeface="Open Sauce"/>
              </a:rPr>
              <a:t>:  a pour rôle d'insérer une valeur value dans une table nommée adc_data d'une base de données SQLite nommée "ma_base_de_donnees.db" </a:t>
            </a:r>
          </a:p>
        </p:txBody>
      </p:sp>
      <p:sp>
        <p:nvSpPr>
          <p:cNvPr name="Freeform 7" id="7"/>
          <p:cNvSpPr/>
          <p:nvPr/>
        </p:nvSpPr>
        <p:spPr>
          <a:xfrm flipH="false" flipV="false" rot="0">
            <a:off x="10536748" y="4637699"/>
            <a:ext cx="7222368" cy="2880598"/>
          </a:xfrm>
          <a:custGeom>
            <a:avLst/>
            <a:gdLst/>
            <a:ahLst/>
            <a:cxnLst/>
            <a:rect r="r" b="b" t="t" l="l"/>
            <a:pathLst>
              <a:path h="2880598" w="7222368">
                <a:moveTo>
                  <a:pt x="0" y="0"/>
                </a:moveTo>
                <a:lnTo>
                  <a:pt x="7222369" y="0"/>
                </a:lnTo>
                <a:lnTo>
                  <a:pt x="7222369" y="2880598"/>
                </a:lnTo>
                <a:lnTo>
                  <a:pt x="0" y="2880598"/>
                </a:lnTo>
                <a:lnTo>
                  <a:pt x="0" y="0"/>
                </a:lnTo>
                <a:close/>
              </a:path>
            </a:pathLst>
          </a:custGeom>
          <a:blipFill>
            <a:blip r:embed="rId2"/>
            <a:stretch>
              <a:fillRect l="0" t="0" r="0" b="0"/>
            </a:stretch>
          </a:blipFill>
        </p:spPr>
      </p:sp>
      <p:sp>
        <p:nvSpPr>
          <p:cNvPr name="TextBox 8" id="8"/>
          <p:cNvSpPr txBox="true"/>
          <p:nvPr/>
        </p:nvSpPr>
        <p:spPr>
          <a:xfrm rot="0">
            <a:off x="5072137" y="180975"/>
            <a:ext cx="7511429" cy="1685925"/>
          </a:xfrm>
          <a:prstGeom prst="rect">
            <a:avLst/>
          </a:prstGeom>
        </p:spPr>
        <p:txBody>
          <a:bodyPr anchor="t" rtlCol="false" tIns="0" lIns="0" bIns="0" rIns="0">
            <a:spAutoFit/>
          </a:bodyPr>
          <a:lstStyle/>
          <a:p>
            <a:pPr algn="ctr" marL="0" indent="0" lvl="0">
              <a:lnSpc>
                <a:spcPts val="6600"/>
              </a:lnSpc>
            </a:pPr>
            <a:r>
              <a:rPr lang="en-US" sz="5500" spc="264">
                <a:solidFill>
                  <a:srgbClr val="FFFFFF"/>
                </a:solidFill>
                <a:latin typeface="Antonio Bold"/>
              </a:rPr>
              <a:t>Développement des fonctions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2651500" y="-10671956"/>
            <a:ext cx="13313729" cy="1331372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8B281"/>
            </a:solidFill>
          </p:spPr>
        </p:sp>
      </p:grpSp>
      <p:sp>
        <p:nvSpPr>
          <p:cNvPr name="AutoShape 4" id="4"/>
          <p:cNvSpPr/>
          <p:nvPr/>
        </p:nvSpPr>
        <p:spPr>
          <a:xfrm rot="0">
            <a:off x="0" y="8882062"/>
            <a:ext cx="18288000" cy="1404938"/>
          </a:xfrm>
          <a:prstGeom prst="rect">
            <a:avLst/>
          </a:prstGeom>
          <a:solidFill>
            <a:srgbClr val="F1EEEE"/>
          </a:solidFill>
        </p:spPr>
      </p:sp>
      <p:sp>
        <p:nvSpPr>
          <p:cNvPr name="AutoShape 5" id="5"/>
          <p:cNvSpPr/>
          <p:nvPr/>
        </p:nvSpPr>
        <p:spPr>
          <a:xfrm>
            <a:off x="16980091" y="9584531"/>
            <a:ext cx="973796" cy="10012"/>
          </a:xfrm>
          <a:prstGeom prst="line">
            <a:avLst/>
          </a:prstGeom>
          <a:ln cap="rnd" w="676275">
            <a:solidFill>
              <a:srgbClr val="68D6A3"/>
            </a:solidFill>
            <a:prstDash val="solid"/>
            <a:headEnd type="none" len="sm" w="sm"/>
            <a:tailEnd type="none" len="sm" w="sm"/>
          </a:ln>
        </p:spPr>
      </p:sp>
      <p:sp>
        <p:nvSpPr>
          <p:cNvPr name="Freeform 6" id="6"/>
          <p:cNvSpPr/>
          <p:nvPr/>
        </p:nvSpPr>
        <p:spPr>
          <a:xfrm flipH="false" flipV="false" rot="0">
            <a:off x="4117526" y="6500654"/>
            <a:ext cx="10576944" cy="2814543"/>
          </a:xfrm>
          <a:custGeom>
            <a:avLst/>
            <a:gdLst/>
            <a:ahLst/>
            <a:cxnLst/>
            <a:rect r="r" b="b" t="t" l="l"/>
            <a:pathLst>
              <a:path h="2814543" w="10576944">
                <a:moveTo>
                  <a:pt x="0" y="0"/>
                </a:moveTo>
                <a:lnTo>
                  <a:pt x="10576944" y="0"/>
                </a:lnTo>
                <a:lnTo>
                  <a:pt x="10576944" y="2814542"/>
                </a:lnTo>
                <a:lnTo>
                  <a:pt x="0" y="2814542"/>
                </a:lnTo>
                <a:lnTo>
                  <a:pt x="0" y="0"/>
                </a:lnTo>
                <a:close/>
              </a:path>
            </a:pathLst>
          </a:custGeom>
          <a:blipFill>
            <a:blip r:embed="rId2"/>
            <a:stretch>
              <a:fillRect l="0" t="0" r="0" b="0"/>
            </a:stretch>
          </a:blipFill>
        </p:spPr>
      </p:sp>
      <p:sp>
        <p:nvSpPr>
          <p:cNvPr name="TextBox 7" id="7"/>
          <p:cNvSpPr txBox="true"/>
          <p:nvPr/>
        </p:nvSpPr>
        <p:spPr>
          <a:xfrm rot="0">
            <a:off x="5650283" y="9525"/>
            <a:ext cx="7511429" cy="2105025"/>
          </a:xfrm>
          <a:prstGeom prst="rect">
            <a:avLst/>
          </a:prstGeom>
        </p:spPr>
        <p:txBody>
          <a:bodyPr anchor="t" rtlCol="false" tIns="0" lIns="0" bIns="0" rIns="0">
            <a:spAutoFit/>
          </a:bodyPr>
          <a:lstStyle/>
          <a:p>
            <a:pPr algn="ctr" marL="0" indent="0" lvl="0">
              <a:lnSpc>
                <a:spcPts val="8399"/>
              </a:lnSpc>
            </a:pPr>
            <a:r>
              <a:rPr lang="en-US" sz="6999" spc="335">
                <a:solidFill>
                  <a:srgbClr val="FFFFFF"/>
                </a:solidFill>
                <a:latin typeface="Antonio Bold"/>
              </a:rPr>
              <a:t>Création des Threads</a:t>
            </a:r>
          </a:p>
        </p:txBody>
      </p:sp>
      <p:sp>
        <p:nvSpPr>
          <p:cNvPr name="TextBox 8" id="8"/>
          <p:cNvSpPr txBox="true"/>
          <p:nvPr/>
        </p:nvSpPr>
        <p:spPr>
          <a:xfrm rot="0">
            <a:off x="760476" y="2880709"/>
            <a:ext cx="17095778" cy="3472497"/>
          </a:xfrm>
          <a:prstGeom prst="rect">
            <a:avLst/>
          </a:prstGeom>
        </p:spPr>
        <p:txBody>
          <a:bodyPr anchor="t" rtlCol="false" tIns="0" lIns="0" bIns="0" rIns="0">
            <a:spAutoFit/>
          </a:bodyPr>
          <a:lstStyle/>
          <a:p>
            <a:pPr algn="just">
              <a:lnSpc>
                <a:spcPts val="3120"/>
              </a:lnSpc>
            </a:pPr>
          </a:p>
          <a:p>
            <a:pPr algn="just">
              <a:lnSpc>
                <a:spcPts val="4175"/>
              </a:lnSpc>
            </a:pPr>
            <a:r>
              <a:rPr lang="en-US" sz="2500" spc="120">
                <a:solidFill>
                  <a:srgbClr val="000000"/>
                </a:solidFill>
                <a:latin typeface="Open Sauce"/>
              </a:rPr>
              <a:t>Il existe principalement trois threads :</a:t>
            </a:r>
          </a:p>
          <a:p>
            <a:pPr algn="just" marL="539751" indent="-269876" lvl="1">
              <a:lnSpc>
                <a:spcPts val="4175"/>
              </a:lnSpc>
              <a:buFont typeface="Arial"/>
              <a:buChar char="•"/>
            </a:pPr>
            <a:r>
              <a:rPr lang="en-US" sz="2500" spc="120">
                <a:solidFill>
                  <a:srgbClr val="000000"/>
                </a:solidFill>
                <a:latin typeface="Open Sauce Bold"/>
              </a:rPr>
              <a:t> Tstimer_thread :</a:t>
            </a:r>
            <a:r>
              <a:rPr lang="en-US" sz="2500" spc="120">
                <a:solidFill>
                  <a:srgbClr val="000000"/>
                </a:solidFill>
                <a:latin typeface="Open Sauce"/>
              </a:rPr>
              <a:t> est le callback du thread du timer, alternant l'état d'une ligne GPIO, signalant un thread en attente, et réinitialisant le timer.</a:t>
            </a:r>
          </a:p>
          <a:p>
            <a:pPr algn="just" marL="539751" indent="-269876" lvl="1">
              <a:lnSpc>
                <a:spcPts val="4175"/>
              </a:lnSpc>
              <a:buFont typeface="Arial"/>
              <a:buChar char="•"/>
            </a:pPr>
            <a:r>
              <a:rPr lang="en-US" sz="2500" spc="120">
                <a:solidFill>
                  <a:srgbClr val="000000"/>
                </a:solidFill>
                <a:latin typeface="Open Sauce Bold"/>
              </a:rPr>
              <a:t>thread_adc</a:t>
            </a:r>
            <a:r>
              <a:rPr lang="en-US" sz="2500" spc="120">
                <a:solidFill>
                  <a:srgbClr val="000000"/>
                </a:solidFill>
                <a:latin typeface="Open Sauce"/>
              </a:rPr>
              <a:t> : Lit la valeur du signal analogique (ADC) à partir d'un fichier système et stocke cett valeur dans la base de données</a:t>
            </a:r>
          </a:p>
          <a:p>
            <a:pPr algn="just" marL="539751" indent="-269876" lvl="1">
              <a:lnSpc>
                <a:spcPts val="4175"/>
              </a:lnSpc>
              <a:buFont typeface="Arial"/>
              <a:buChar char="•"/>
            </a:pPr>
            <a:r>
              <a:rPr lang="en-US" sz="2500" spc="120">
                <a:solidFill>
                  <a:srgbClr val="000000"/>
                </a:solidFill>
                <a:latin typeface="Open Sauce Bold"/>
              </a:rPr>
              <a:t>thread_pwm</a:t>
            </a:r>
            <a:r>
              <a:rPr lang="en-US" sz="2500" spc="120">
                <a:solidFill>
                  <a:srgbClr val="000000"/>
                </a:solidFill>
                <a:latin typeface="Open Sauce Bold"/>
              </a:rPr>
              <a:t> </a:t>
            </a:r>
            <a:r>
              <a:rPr lang="en-US" sz="2500" spc="120">
                <a:solidFill>
                  <a:srgbClr val="000000"/>
                </a:solidFill>
                <a:latin typeface="Open Sauce"/>
              </a:rPr>
              <a:t>: Génère un signal PWM en fonction de la valeur lue par le thread ADC.</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DAF5gKXzohM</dc:identifier>
  <dcterms:modified xsi:type="dcterms:W3CDTF">2011-08-01T06:04:30Z</dcterms:modified>
  <cp:revision>1</cp:revision>
  <dc:title>Marron et Orange Neutre Délicat Bio Mode Marketing Présentation</dc:title>
</cp:coreProperties>
</file>

<file path=docProps/thumbnail.jpeg>
</file>